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147479123" r:id="rId2"/>
    <p:sldId id="2147479124" r:id="rId3"/>
    <p:sldId id="2147479099" r:id="rId4"/>
    <p:sldId id="2147479126" r:id="rId5"/>
    <p:sldId id="2147479093" r:id="rId6"/>
    <p:sldId id="2147479103" r:id="rId7"/>
    <p:sldId id="2147479100" r:id="rId8"/>
    <p:sldId id="2059" r:id="rId9"/>
    <p:sldId id="2147479127" r:id="rId10"/>
    <p:sldId id="2147479128" r:id="rId11"/>
    <p:sldId id="2147479129" r:id="rId12"/>
    <p:sldId id="2147479136" r:id="rId13"/>
    <p:sldId id="2147479135" r:id="rId14"/>
    <p:sldId id="2147479090" r:id="rId15"/>
    <p:sldId id="2147479130" r:id="rId16"/>
    <p:sldId id="2147479132" r:id="rId17"/>
    <p:sldId id="2147479134" r:id="rId18"/>
    <p:sldId id="2147479131" r:id="rId19"/>
    <p:sldId id="2147479138" r:id="rId20"/>
    <p:sldId id="2147479137" r:id="rId21"/>
    <p:sldId id="214747912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A6F9703-1F51-4EDE-A78C-E0876EC5F39D}">
          <p14:sldIdLst>
            <p14:sldId id="2147479123"/>
          </p14:sldIdLst>
        </p14:section>
        <p14:section name="L100 Intro" id="{AC591DE7-260D-4B1D-93BF-FDDCEBF81F92}">
          <p14:sldIdLst>
            <p14:sldId id="2147479124"/>
          </p14:sldIdLst>
        </p14:section>
        <p14:section name="What is Fabric" id="{0224C4FE-C9D7-42BC-894A-F60193D1EC25}">
          <p14:sldIdLst>
            <p14:sldId id="2147479099"/>
            <p14:sldId id="2147479126"/>
            <p14:sldId id="2147479093"/>
            <p14:sldId id="2147479103"/>
            <p14:sldId id="2147479100"/>
            <p14:sldId id="2059"/>
            <p14:sldId id="2147479127"/>
            <p14:sldId id="2147479128"/>
          </p14:sldIdLst>
        </p14:section>
        <p14:section name="Pricing" id="{4547EC97-04B8-4C0D-B511-FA6824237FC9}">
          <p14:sldIdLst>
            <p14:sldId id="2147479129"/>
            <p14:sldId id="2147479136"/>
          </p14:sldIdLst>
        </p14:section>
        <p14:section name="Demo" id="{59DD61F1-8555-4F37-B1C0-59EF22AF9615}">
          <p14:sldIdLst>
            <p14:sldId id="2147479135"/>
            <p14:sldId id="2147479090"/>
            <p14:sldId id="2147479130"/>
            <p14:sldId id="2147479132"/>
            <p14:sldId id="2147479134"/>
            <p14:sldId id="2147479131"/>
            <p14:sldId id="2147479138"/>
            <p14:sldId id="2147479137"/>
          </p14:sldIdLst>
        </p14:section>
        <p14:section name="Unused" id="{E16C01A7-121C-48D9-990C-54BFA3A0DE58}">
          <p14:sldIdLst>
            <p14:sldId id="214747912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974" autoAdjust="0"/>
  </p:normalViewPr>
  <p:slideViewPr>
    <p:cSldViewPr snapToGrid="0">
      <p:cViewPr varScale="1">
        <p:scale>
          <a:sx n="88" d="100"/>
          <a:sy n="88" d="100"/>
        </p:scale>
        <p:origin x="10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7FE83C-5E74-411A-9EB2-BEE6447E547C}" type="datetimeFigureOut">
              <a:rPr lang="en-IE" smtClean="0"/>
              <a:t>10/11/2023</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5082FC-F860-4D93-A38B-7C2A9A96C8F4}" type="slidenum">
              <a:rPr lang="en-IE" smtClean="0"/>
              <a:t>‹#›</a:t>
            </a:fld>
            <a:endParaRPr lang="en-IE"/>
          </a:p>
        </p:txBody>
      </p:sp>
    </p:spTree>
    <p:extLst>
      <p:ext uri="{BB962C8B-B14F-4D97-AF65-F5344CB8AC3E}">
        <p14:creationId xmlns:p14="http://schemas.microsoft.com/office/powerpoint/2010/main" val="34937456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11/10/2023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4048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Envisioned personas </a:t>
            </a:r>
          </a:p>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10</a:t>
            </a:fld>
            <a:endParaRPr lang="en-IE"/>
          </a:p>
        </p:txBody>
      </p:sp>
    </p:spTree>
    <p:extLst>
      <p:ext uri="{BB962C8B-B14F-4D97-AF65-F5344CB8AC3E}">
        <p14:creationId xmlns:p14="http://schemas.microsoft.com/office/powerpoint/2010/main" val="3410825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https://azure.microsoft.com/en-us/pricing/details/microsoft-fabric/</a:t>
            </a:r>
          </a:p>
          <a:p>
            <a:endParaRPr lang="en-IE" dirty="0"/>
          </a:p>
          <a:p>
            <a:r>
              <a:rPr lang="en-IE" dirty="0"/>
              <a:t>Spark compute for Pipelines is included in Capacity</a:t>
            </a:r>
          </a:p>
          <a:p>
            <a:endParaRPr lang="en-IE" dirty="0"/>
          </a:p>
          <a:p>
            <a:r>
              <a:rPr lang="en-GB" b="0" i="0" dirty="0">
                <a:solidFill>
                  <a:srgbClr val="000000"/>
                </a:solidFill>
                <a:effectLst/>
                <a:latin typeface="Segoe UI" panose="020B0502040204020203" pitchFamily="34" charset="0"/>
              </a:rPr>
              <a:t>(content sharing to users without a per-user licence is available only at Fabric SKUs F64 and above).</a:t>
            </a:r>
          </a:p>
          <a:p>
            <a:endParaRPr lang="en-GB" b="0" i="0" dirty="0">
              <a:solidFill>
                <a:srgbClr val="000000"/>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dirty="0">
                <a:solidFill>
                  <a:schemeClr val="bg1"/>
                </a:solidFill>
              </a:rPr>
              <a:t>Publishing/authoring requires Pro license for </a:t>
            </a:r>
            <a:r>
              <a:rPr lang="en-IE" sz="1200">
                <a:solidFill>
                  <a:schemeClr val="bg1"/>
                </a:solidFill>
              </a:rPr>
              <a:t>all SKUs</a:t>
            </a:r>
            <a:endParaRPr lang="en-IE" sz="1200" dirty="0">
              <a:solidFill>
                <a:schemeClr val="bg1"/>
              </a:solidFill>
            </a:endParaRPr>
          </a:p>
          <a:p>
            <a:endParaRPr lang="en-GB" b="0" i="0" dirty="0">
              <a:solidFill>
                <a:srgbClr val="000000"/>
              </a:solidFill>
              <a:effectLst/>
              <a:latin typeface="Segoe UI" panose="020B0502040204020203" pitchFamily="34" charset="0"/>
            </a:endParaRPr>
          </a:p>
          <a:p>
            <a:r>
              <a:rPr lang="en-GB" b="0" i="0" dirty="0">
                <a:solidFill>
                  <a:srgbClr val="000000"/>
                </a:solidFill>
                <a:effectLst/>
                <a:latin typeface="Segoe UI" panose="020B0502040204020203" pitchFamily="34" charset="0"/>
              </a:rPr>
              <a:t>Two options: </a:t>
            </a:r>
          </a:p>
          <a:p>
            <a:r>
              <a:rPr lang="en-GB" b="0" i="0" dirty="0">
                <a:solidFill>
                  <a:srgbClr val="000000"/>
                </a:solidFill>
                <a:effectLst/>
                <a:latin typeface="Segoe UI" panose="020B0502040204020203" pitchFamily="34" charset="0"/>
              </a:rPr>
              <a:t>PAYG </a:t>
            </a:r>
          </a:p>
          <a:p>
            <a:r>
              <a:rPr lang="en-GB" b="0" i="0" dirty="0">
                <a:solidFill>
                  <a:srgbClr val="000000"/>
                </a:solidFill>
                <a:effectLst/>
                <a:latin typeface="Segoe UI" panose="020B0502040204020203" pitchFamily="34" charset="0"/>
              </a:rPr>
              <a:t>Reserved capacity (similar price to  PowerBI Pro) – coming later</a:t>
            </a:r>
          </a:p>
          <a:p>
            <a:endParaRPr lang="en-GB" b="0" i="0" dirty="0">
              <a:solidFill>
                <a:srgbClr val="000000"/>
              </a:solidFill>
              <a:effectLst/>
              <a:latin typeface="Segoe UI" panose="020B0502040204020203" pitchFamily="34" charset="0"/>
            </a:endParaRPr>
          </a:p>
          <a:p>
            <a:endParaRPr lang="en-GB" b="0" i="0" dirty="0">
              <a:solidFill>
                <a:srgbClr val="000000"/>
              </a:solidFill>
              <a:effectLst/>
              <a:latin typeface="Segoe UI" panose="020B0502040204020203" pitchFamily="34" charset="0"/>
            </a:endParaRPr>
          </a:p>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11</a:t>
            </a:fld>
            <a:endParaRPr lang="en-IE"/>
          </a:p>
        </p:txBody>
      </p:sp>
    </p:spTree>
    <p:extLst>
      <p:ext uri="{BB962C8B-B14F-4D97-AF65-F5344CB8AC3E}">
        <p14:creationId xmlns:p14="http://schemas.microsoft.com/office/powerpoint/2010/main" val="2657197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https://learn.microsoft.com/en-us/fabric/enterprise/metrics-app-install?tabs=1</a:t>
            </a:r>
            <a:r>
              <a:rPr lang="en-IE" baseline="30000" dirty="0"/>
              <a:t>st</a:t>
            </a:r>
            <a:endParaRPr lang="en-IE" dirty="0"/>
          </a:p>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12</a:t>
            </a:fld>
            <a:endParaRPr lang="en-IE"/>
          </a:p>
        </p:txBody>
      </p:sp>
    </p:spTree>
    <p:extLst>
      <p:ext uri="{BB962C8B-B14F-4D97-AF65-F5344CB8AC3E}">
        <p14:creationId xmlns:p14="http://schemas.microsoft.com/office/powerpoint/2010/main" val="3169147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13</a:t>
            </a:fld>
            <a:endParaRPr lang="en-IE"/>
          </a:p>
        </p:txBody>
      </p:sp>
    </p:spTree>
    <p:extLst>
      <p:ext uri="{BB962C8B-B14F-4D97-AF65-F5344CB8AC3E}">
        <p14:creationId xmlns:p14="http://schemas.microsoft.com/office/powerpoint/2010/main" val="2878257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11/10/2023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60514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https://www.youtube.com/watch?v=wr__6tM5U6I</a:t>
            </a:r>
          </a:p>
        </p:txBody>
      </p:sp>
      <p:sp>
        <p:nvSpPr>
          <p:cNvPr id="4" name="Slide Number Placeholder 3"/>
          <p:cNvSpPr>
            <a:spLocks noGrp="1"/>
          </p:cNvSpPr>
          <p:nvPr>
            <p:ph type="sldNum" sz="quarter" idx="5"/>
          </p:nvPr>
        </p:nvSpPr>
        <p:spPr/>
        <p:txBody>
          <a:bodyPr/>
          <a:lstStyle/>
          <a:p>
            <a:fld id="{7B5082FC-F860-4D93-A38B-7C2A9A96C8F4}" type="slidenum">
              <a:rPr lang="en-IE" smtClean="0"/>
              <a:t>15</a:t>
            </a:fld>
            <a:endParaRPr lang="en-IE"/>
          </a:p>
        </p:txBody>
      </p:sp>
    </p:spTree>
    <p:extLst>
      <p:ext uri="{BB962C8B-B14F-4D97-AF65-F5344CB8AC3E}">
        <p14:creationId xmlns:p14="http://schemas.microsoft.com/office/powerpoint/2010/main" val="8245235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11/10/2023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84901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17</a:t>
            </a:fld>
            <a:endParaRPr lang="en-IE"/>
          </a:p>
        </p:txBody>
      </p:sp>
    </p:spTree>
    <p:extLst>
      <p:ext uri="{BB962C8B-B14F-4D97-AF65-F5344CB8AC3E}">
        <p14:creationId xmlns:p14="http://schemas.microsoft.com/office/powerpoint/2010/main" val="1352345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18</a:t>
            </a:fld>
            <a:endParaRPr lang="en-IE"/>
          </a:p>
        </p:txBody>
      </p:sp>
    </p:spTree>
    <p:extLst>
      <p:ext uri="{BB962C8B-B14F-4D97-AF65-F5344CB8AC3E}">
        <p14:creationId xmlns:p14="http://schemas.microsoft.com/office/powerpoint/2010/main" val="606041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11/10/2023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2903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IE" sz="1800" b="1" dirty="0">
                <a:solidFill>
                  <a:srgbClr val="1E4E79"/>
                </a:solidFill>
                <a:effectLst/>
                <a:latin typeface="Calibri" panose="020F0502020204030204" pitchFamily="34" charset="0"/>
              </a:rPr>
              <a:t>What is Fabric</a:t>
            </a:r>
          </a:p>
          <a:p>
            <a:pPr marL="0" marR="0">
              <a:spcBef>
                <a:spcPts val="0"/>
              </a:spcBef>
              <a:spcAft>
                <a:spcPts val="0"/>
              </a:spcAft>
            </a:pPr>
            <a:r>
              <a:rPr lang="en-IE" sz="1800" dirty="0">
                <a:effectLst/>
                <a:latin typeface="Calibri" panose="020F0502020204030204" pitchFamily="34" charset="0"/>
              </a:rPr>
              <a:t> </a:t>
            </a:r>
          </a:p>
          <a:p>
            <a:pPr marL="0" marR="0">
              <a:spcBef>
                <a:spcPts val="0"/>
              </a:spcBef>
              <a:spcAft>
                <a:spcPts val="0"/>
              </a:spcAft>
            </a:pPr>
            <a:r>
              <a:rPr lang="en-IE" sz="1800" dirty="0">
                <a:effectLst/>
                <a:latin typeface="Calibri" panose="020F0502020204030204" pitchFamily="34" charset="0"/>
              </a:rPr>
              <a:t>End to End Analytics Platform</a:t>
            </a:r>
          </a:p>
          <a:p>
            <a:pPr marL="0" marR="0">
              <a:spcBef>
                <a:spcPts val="0"/>
              </a:spcBef>
              <a:spcAft>
                <a:spcPts val="0"/>
              </a:spcAft>
            </a:pPr>
            <a:r>
              <a:rPr lang="en-IE" sz="1800" dirty="0">
                <a:effectLst/>
                <a:latin typeface="Calibri" panose="020F0502020204030204" pitchFamily="34" charset="0"/>
              </a:rPr>
              <a:t> </a:t>
            </a:r>
          </a:p>
          <a:p>
            <a:pPr marL="0" marR="0">
              <a:spcBef>
                <a:spcPts val="0"/>
              </a:spcBef>
              <a:spcAft>
                <a:spcPts val="0"/>
              </a:spcAft>
            </a:pPr>
            <a:r>
              <a:rPr lang="en-IE" sz="1800" b="1" dirty="0">
                <a:solidFill>
                  <a:srgbClr val="1E4E79"/>
                </a:solidFill>
                <a:effectLst/>
                <a:latin typeface="Calibri" panose="020F0502020204030204" pitchFamily="34" charset="0"/>
              </a:rPr>
              <a:t>Key Points </a:t>
            </a:r>
          </a:p>
          <a:p>
            <a:pPr marL="0" marR="0">
              <a:spcBef>
                <a:spcPts val="0"/>
              </a:spcBef>
              <a:spcAft>
                <a:spcPts val="0"/>
              </a:spcAft>
            </a:pPr>
            <a:r>
              <a:rPr lang="en-IE" sz="1800" dirty="0">
                <a:effectLst/>
                <a:latin typeface="Calibri" panose="020F0502020204030204" pitchFamily="34" charset="0"/>
              </a:rPr>
              <a:t>One Lake </a:t>
            </a:r>
          </a:p>
          <a:p>
            <a:pPr marL="0" marR="0">
              <a:spcBef>
                <a:spcPts val="0"/>
              </a:spcBef>
              <a:spcAft>
                <a:spcPts val="0"/>
              </a:spcAft>
            </a:pPr>
            <a:r>
              <a:rPr lang="en-IE" sz="1800" dirty="0">
                <a:effectLst/>
                <a:latin typeface="Calibri" panose="020F0502020204030204" pitchFamily="34" charset="0"/>
              </a:rPr>
              <a:t>Single source of truth </a:t>
            </a:r>
          </a:p>
          <a:p>
            <a:pPr marL="0" marR="0">
              <a:spcBef>
                <a:spcPts val="0"/>
              </a:spcBef>
              <a:spcAft>
                <a:spcPts val="0"/>
              </a:spcAft>
            </a:pPr>
            <a:r>
              <a:rPr lang="en-IE" sz="1800" dirty="0">
                <a:effectLst/>
                <a:latin typeface="Calibri" panose="020F0502020204030204" pitchFamily="34" charset="0"/>
              </a:rPr>
              <a:t> </a:t>
            </a:r>
          </a:p>
          <a:p>
            <a:pPr marL="0" marR="0">
              <a:spcBef>
                <a:spcPts val="0"/>
              </a:spcBef>
              <a:spcAft>
                <a:spcPts val="0"/>
              </a:spcAft>
            </a:pPr>
            <a:r>
              <a:rPr lang="en-IE" sz="1800" dirty="0">
                <a:effectLst/>
                <a:latin typeface="Calibri" panose="020F0502020204030204" pitchFamily="34" charset="0"/>
              </a:rPr>
              <a:t>PowerBI Copilot </a:t>
            </a:r>
          </a:p>
          <a:p>
            <a:pPr marL="0" marR="0">
              <a:spcBef>
                <a:spcPts val="0"/>
              </a:spcBef>
              <a:spcAft>
                <a:spcPts val="0"/>
              </a:spcAft>
            </a:pPr>
            <a:r>
              <a:rPr lang="en-IE" sz="1800" dirty="0">
                <a:effectLst/>
                <a:latin typeface="Calibri" panose="020F0502020204030204" pitchFamily="34" charset="0"/>
              </a:rPr>
              <a:t> </a:t>
            </a:r>
          </a:p>
          <a:p>
            <a:pPr marL="0" marR="0">
              <a:spcBef>
                <a:spcPts val="0"/>
              </a:spcBef>
              <a:spcAft>
                <a:spcPts val="0"/>
              </a:spcAft>
            </a:pPr>
            <a:r>
              <a:rPr lang="en-IE" sz="1800" dirty="0">
                <a:effectLst/>
                <a:latin typeface="Calibri" panose="020F0502020204030204" pitchFamily="34" charset="0"/>
              </a:rPr>
              <a:t>Pricing</a:t>
            </a:r>
          </a:p>
          <a:p>
            <a:pPr marL="0" marR="0">
              <a:spcBef>
                <a:spcPts val="0"/>
              </a:spcBef>
              <a:spcAft>
                <a:spcPts val="0"/>
              </a:spcAft>
            </a:pPr>
            <a:r>
              <a:rPr lang="en-IE" sz="1800" dirty="0">
                <a:effectLst/>
                <a:latin typeface="Calibri" panose="020F0502020204030204" pitchFamily="34" charset="0"/>
              </a:rPr>
              <a:t> </a:t>
            </a:r>
          </a:p>
          <a:p>
            <a:pPr marL="0" marR="0">
              <a:spcBef>
                <a:spcPts val="0"/>
              </a:spcBef>
              <a:spcAft>
                <a:spcPts val="0"/>
              </a:spcAft>
            </a:pPr>
            <a:r>
              <a:rPr lang="en-IE" sz="1800" dirty="0">
                <a:effectLst/>
                <a:latin typeface="Calibri" panose="020F0502020204030204" pitchFamily="34" charset="0"/>
              </a:rPr>
              <a:t>How to set up environment </a:t>
            </a:r>
          </a:p>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2</a:t>
            </a:fld>
            <a:endParaRPr lang="en-IE"/>
          </a:p>
        </p:txBody>
      </p:sp>
    </p:spTree>
    <p:extLst>
      <p:ext uri="{BB962C8B-B14F-4D97-AF65-F5344CB8AC3E}">
        <p14:creationId xmlns:p14="http://schemas.microsoft.com/office/powerpoint/2010/main" val="7278426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https://learn.microsoft.com/en-us/fabric/enterprise/licenses</a:t>
            </a:r>
          </a:p>
        </p:txBody>
      </p:sp>
      <p:sp>
        <p:nvSpPr>
          <p:cNvPr id="4" name="Slide Number Placeholder 3"/>
          <p:cNvSpPr>
            <a:spLocks noGrp="1"/>
          </p:cNvSpPr>
          <p:nvPr>
            <p:ph type="sldNum" sz="quarter" idx="5"/>
          </p:nvPr>
        </p:nvSpPr>
        <p:spPr/>
        <p:txBody>
          <a:bodyPr/>
          <a:lstStyle/>
          <a:p>
            <a:fld id="{7B5082FC-F860-4D93-A38B-7C2A9A96C8F4}" type="slidenum">
              <a:rPr lang="en-IE" smtClean="0"/>
              <a:t>20</a:t>
            </a:fld>
            <a:endParaRPr lang="en-IE"/>
          </a:p>
        </p:txBody>
      </p:sp>
    </p:spTree>
    <p:extLst>
      <p:ext uri="{BB962C8B-B14F-4D97-AF65-F5344CB8AC3E}">
        <p14:creationId xmlns:p14="http://schemas.microsoft.com/office/powerpoint/2010/main" val="3328150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Today, with Microsoft Fabric, we go from a collection of products to a Unified Analytics fabric that brings end-to-end analytics from the data lake to the business user</a:t>
            </a:r>
          </a:p>
          <a:p>
            <a:endParaRPr lang="en-US" dirty="0"/>
          </a:p>
          <a:p>
            <a:pPr algn="l"/>
            <a:r>
              <a:rPr lang="en-GB" b="0" i="0" dirty="0">
                <a:solidFill>
                  <a:srgbClr val="161616"/>
                </a:solidFill>
                <a:effectLst/>
                <a:latin typeface="Segoe UI" panose="020B0502040204020203" pitchFamily="34" charset="0"/>
              </a:rPr>
              <a:t>Microsoft Fabric is an all-in-one analytics solution for enterprises that covers everything from data movement to data science, Real-Time Analytics, and business intelligence. It offers a comprehensive suite of services, including data lake, data engineering, and data integration, all in one place.</a:t>
            </a:r>
          </a:p>
          <a:p>
            <a:pPr algn="l"/>
            <a:endParaRPr lang="en-GB" b="0" i="0" dirty="0">
              <a:solidFill>
                <a:srgbClr val="161616"/>
              </a:solidFill>
              <a:effectLst/>
              <a:latin typeface="Segoe UI" panose="020B0502040204020203" pitchFamily="34" charset="0"/>
            </a:endParaRPr>
          </a:p>
          <a:p>
            <a:pPr algn="l"/>
            <a:r>
              <a:rPr lang="en-GB" b="0" i="0" dirty="0">
                <a:solidFill>
                  <a:srgbClr val="161616"/>
                </a:solidFill>
                <a:effectLst/>
                <a:latin typeface="Segoe UI" panose="020B0502040204020203" pitchFamily="34" charset="0"/>
              </a:rPr>
              <a:t>With Fabric, you don't need to piece together different services from multiple vendors. Instead, you can enjoy a highly integrated, end-to-end, and easy-to-use product that is designed to simplify your analytics needs.</a:t>
            </a:r>
          </a:p>
          <a:p>
            <a:pPr algn="l"/>
            <a:endParaRPr lang="en-GB" b="0" i="0" dirty="0">
              <a:solidFill>
                <a:srgbClr val="161616"/>
              </a:solidFill>
              <a:effectLst/>
              <a:latin typeface="Segoe UI" panose="020B0502040204020203" pitchFamily="34" charset="0"/>
            </a:endParaRPr>
          </a:p>
          <a:p>
            <a:pPr algn="l"/>
            <a:r>
              <a:rPr lang="en-GB" b="0" i="0" dirty="0">
                <a:solidFill>
                  <a:srgbClr val="161616"/>
                </a:solidFill>
                <a:effectLst/>
                <a:latin typeface="Segoe UI" panose="020B0502040204020203" pitchFamily="34" charset="0"/>
              </a:rPr>
              <a:t>The platform is built on a foundation of Software as a Service (SaaS) model, which takes simplicity and integration to a whole new level.</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11/10/2023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9729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4</a:t>
            </a:fld>
            <a:endParaRPr lang="en-IE"/>
          </a:p>
        </p:txBody>
      </p:sp>
    </p:spTree>
    <p:extLst>
      <p:ext uri="{BB962C8B-B14F-4D97-AF65-F5344CB8AC3E}">
        <p14:creationId xmlns:p14="http://schemas.microsoft.com/office/powerpoint/2010/main" val="1795548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000000"/>
                </a:solidFill>
                <a:effectLst/>
                <a:latin typeface="Segoe UI" panose="020B0502040204020203" pitchFamily="34" charset="0"/>
              </a:rPr>
              <a:t>Microsoft Fabric integrates </a:t>
            </a:r>
            <a:r>
              <a:rPr lang="en-US" sz="900" b="0" i="0" dirty="0">
                <a:solidFill>
                  <a:srgbClr val="000000"/>
                </a:solidFill>
                <a:effectLst/>
                <a:latin typeface="Segoe UI Semibold" panose="020B0702040204020203" pitchFamily="34" charset="0"/>
              </a:rPr>
              <a:t>Power BI, Data Factory,</a:t>
            </a:r>
            <a:r>
              <a:rPr lang="en-US" sz="900" b="0" i="0" dirty="0">
                <a:solidFill>
                  <a:srgbClr val="000000"/>
                </a:solidFill>
                <a:effectLst/>
                <a:latin typeface="Segoe UI" panose="020B0502040204020203" pitchFamily="34" charset="0"/>
              </a:rPr>
              <a:t> and the </a:t>
            </a:r>
            <a:r>
              <a:rPr lang="en-US" sz="900" b="0" i="0" dirty="0">
                <a:solidFill>
                  <a:srgbClr val="000000"/>
                </a:solidFill>
                <a:effectLst/>
                <a:latin typeface="Segoe UI Semibold" panose="020B0702040204020203" pitchFamily="34" charset="0"/>
              </a:rPr>
              <a:t>next generation of Synapse</a:t>
            </a:r>
            <a:r>
              <a:rPr lang="en-US" sz="900" b="0" i="0" dirty="0">
                <a:solidFill>
                  <a:srgbClr val="000000"/>
                </a:solidFill>
                <a:effectLst/>
                <a:latin typeface="Segoe UI" panose="020B0502040204020203" pitchFamily="34" charset="0"/>
              </a:rPr>
              <a:t> to offer customers a price performant and easy-to-manage modern analytics solution for the era of Artificial Intelligence.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000000"/>
                </a:solidFill>
                <a:effectLst/>
                <a:latin typeface="Segoe UI" panose="020B0502040204020203" pitchFamily="34" charset="0"/>
              </a:rPr>
              <a:t>Microsoft Fabric delivers an </a:t>
            </a:r>
            <a:r>
              <a:rPr lang="en-US" sz="900" b="0" i="0" dirty="0">
                <a:solidFill>
                  <a:srgbClr val="000000"/>
                </a:solidFill>
                <a:effectLst/>
                <a:latin typeface="Segoe UI Semibold" panose="020B0702040204020203" pitchFamily="34" charset="0"/>
              </a:rPr>
              <a:t>integrated and simplified experience</a:t>
            </a:r>
            <a:r>
              <a:rPr lang="en-US" sz="900" b="0" i="0" dirty="0">
                <a:solidFill>
                  <a:srgbClr val="000000"/>
                </a:solidFill>
                <a:effectLst/>
                <a:latin typeface="Segoe UI" panose="020B0502040204020203" pitchFamily="34" charset="0"/>
              </a:rPr>
              <a:t> for all analytics workloads and users on an </a:t>
            </a:r>
            <a:r>
              <a:rPr lang="en-US" sz="900" b="0" i="0" dirty="0">
                <a:solidFill>
                  <a:srgbClr val="000000"/>
                </a:solidFill>
                <a:effectLst/>
                <a:latin typeface="Segoe UI Semibold" panose="020B0702040204020203" pitchFamily="34" charset="0"/>
              </a:rPr>
              <a:t>enterprise grade data foundation. </a:t>
            </a:r>
            <a:r>
              <a:rPr lang="en-US" sz="1800" b="0" i="0" dirty="0">
                <a:solidFill>
                  <a:srgbClr val="000000"/>
                </a:solidFill>
                <a:effectLst/>
                <a:latin typeface="Segoe UI" panose="020B0502040204020203" pitchFamily="34" charset="0"/>
              </a:rPr>
              <a:t>It is a product for the entire enterprise—complete with role-tailored tools, deep integrations with Microsoft Office and Teams, and AI Copilots to accelerate analytics capabilities and help scale data value creation for everyone from data professionals to non-technical business users. It enables </a:t>
            </a:r>
            <a:r>
              <a:rPr lang="en-US" sz="1800" b="0" i="0" dirty="0">
                <a:solidFill>
                  <a:srgbClr val="000000"/>
                </a:solidFill>
                <a:effectLst/>
                <a:latin typeface="Segoe UI Semibold" panose="020B0702040204020203" pitchFamily="34" charset="0"/>
              </a:rPr>
              <a:t>persistent data governance</a:t>
            </a:r>
            <a:r>
              <a:rPr lang="en-US" sz="1800" b="0" i="0" dirty="0">
                <a:solidFill>
                  <a:srgbClr val="000000"/>
                </a:solidFill>
                <a:effectLst/>
                <a:latin typeface="Segoe UI" panose="020B0502040204020203" pitchFamily="34" charset="0"/>
              </a:rPr>
              <a:t> and a </a:t>
            </a:r>
            <a:r>
              <a:rPr lang="en-US" sz="1800" b="0" i="0" dirty="0">
                <a:solidFill>
                  <a:srgbClr val="000000"/>
                </a:solidFill>
                <a:effectLst/>
                <a:latin typeface="Segoe UI Semibold" panose="020B0702040204020203" pitchFamily="34" charset="0"/>
              </a:rPr>
              <a:t>single capacity pricing model</a:t>
            </a:r>
            <a:r>
              <a:rPr lang="en-US" sz="1800" b="0" i="0" dirty="0">
                <a:solidFill>
                  <a:srgbClr val="000000"/>
                </a:solidFill>
                <a:effectLst/>
                <a:latin typeface="Segoe UI" panose="020B0502040204020203" pitchFamily="34" charset="0"/>
              </a:rPr>
              <a:t> that scales with your growth—and it’s open at every layer with no proprietary lock-ins. With Microsoft Fabric, you can empower everyone to unlock more value from data.</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11/10/2023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5095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err="1"/>
              <a:t>OneLake</a:t>
            </a:r>
            <a:r>
              <a:rPr lang="en-US" dirty="0"/>
              <a:t> is at the core of Fabric experience.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You can think of </a:t>
            </a:r>
            <a:r>
              <a:rPr lang="en-US" dirty="0" err="1"/>
              <a:t>OneLake</a:t>
            </a:r>
            <a:r>
              <a:rPr lang="en-US" dirty="0"/>
              <a:t> as the OneDrive for Data.  This is a Software as a Service lake for your whole organization that allows you to access and store data in a single location, so that your Spark jobs can operate against a single of truth and allow you to produce insight and analytics in a unified fashion.  This will also allow you to organize your data in an intuitive hierarchal namespace, and enable indexing for discovery using Microsoft Information Protection labels, lineage, and Personally Identifiable information scans to enforce governance and compliance on data stored in the </a:t>
            </a:r>
            <a:r>
              <a:rPr lang="en-US" dirty="0" err="1"/>
              <a:t>OneLake</a:t>
            </a:r>
            <a:r>
              <a:rPr lang="en-US" dirty="0"/>
              <a:t>.</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11/10/2023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8867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Fabric is a single source of truth for all your data.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Additionally, this unification concept enables a single mechanism for onboarding and signing into the Microsoft Fabric service.  Access is granted in a unified way, copying &amp; pasting through various different forms that these workloads use in their user interfaces is common.  And of course, the security model is shared between these services, meaning… that if you have access restrictions enforced on data in one area, they can be inherited and applied to all areas of your analytics </a:t>
            </a:r>
            <a:r>
              <a:rPr lang="en-US" dirty="0" err="1"/>
              <a:t>pipeliine</a:t>
            </a:r>
            <a:r>
              <a:rPr lang="en-US" dirty="0"/>
              <a:t>. </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11/10/2023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4915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From the feature set perspective Fabric enables following workloads:</a:t>
            </a:r>
          </a:p>
          <a:p>
            <a:endParaRPr lang="en-IE" dirty="0"/>
          </a:p>
          <a:p>
            <a:endParaRPr lang="en-IE" dirty="0"/>
          </a:p>
          <a:p>
            <a:endParaRPr lang="en-IE" dirty="0"/>
          </a:p>
        </p:txBody>
      </p:sp>
      <p:sp>
        <p:nvSpPr>
          <p:cNvPr id="4" name="Slide Number Placeholder 3"/>
          <p:cNvSpPr>
            <a:spLocks noGrp="1"/>
          </p:cNvSpPr>
          <p:nvPr>
            <p:ph type="sldNum" sz="quarter" idx="5"/>
          </p:nvPr>
        </p:nvSpPr>
        <p:spPr/>
        <p:txBody>
          <a:bodyPr/>
          <a:lstStyle/>
          <a:p>
            <a:fld id="{EDCEDD64-013B-427D-BF38-B053A5DBFCB1}" type="slidenum">
              <a:rPr lang="en-IE" smtClean="0"/>
              <a:t>8</a:t>
            </a:fld>
            <a:endParaRPr lang="en-IE"/>
          </a:p>
        </p:txBody>
      </p:sp>
    </p:spTree>
    <p:extLst>
      <p:ext uri="{BB962C8B-B14F-4D97-AF65-F5344CB8AC3E}">
        <p14:creationId xmlns:p14="http://schemas.microsoft.com/office/powerpoint/2010/main" val="3709982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Fabric User Interface is </a:t>
            </a:r>
            <a:r>
              <a:rPr lang="en-IE" dirty="0" err="1"/>
              <a:t>centered</a:t>
            </a:r>
            <a:r>
              <a:rPr lang="en-IE" dirty="0"/>
              <a:t> around Persona experience</a:t>
            </a:r>
          </a:p>
        </p:txBody>
      </p:sp>
      <p:sp>
        <p:nvSpPr>
          <p:cNvPr id="4" name="Slide Number Placeholder 3"/>
          <p:cNvSpPr>
            <a:spLocks noGrp="1"/>
          </p:cNvSpPr>
          <p:nvPr>
            <p:ph type="sldNum" sz="quarter" idx="5"/>
          </p:nvPr>
        </p:nvSpPr>
        <p:spPr/>
        <p:txBody>
          <a:bodyPr/>
          <a:lstStyle/>
          <a:p>
            <a:fld id="{7B5082FC-F860-4D93-A38B-7C2A9A96C8F4}" type="slidenum">
              <a:rPr lang="en-IE" smtClean="0"/>
              <a:t>9</a:t>
            </a:fld>
            <a:endParaRPr lang="en-IE"/>
          </a:p>
        </p:txBody>
      </p:sp>
    </p:spTree>
    <p:extLst>
      <p:ext uri="{BB962C8B-B14F-4D97-AF65-F5344CB8AC3E}">
        <p14:creationId xmlns:p14="http://schemas.microsoft.com/office/powerpoint/2010/main" val="40554238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Headshot">
    <p:bg>
      <p:bgPr>
        <a:solidFill>
          <a:srgbClr val="FEF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983552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Agenda slide">
    <p:bg>
      <p:bgPr>
        <a:solidFill>
          <a:srgbClr val="FDFDFD"/>
        </a:solidFill>
        <a:effectLst/>
      </p:bgPr>
    </p:bg>
    <p:spTree>
      <p:nvGrpSpPr>
        <p:cNvPr id="1" name=""/>
        <p:cNvGrpSpPr/>
        <p:nvPr/>
      </p:nvGrpSpPr>
      <p:grpSpPr>
        <a:xfrm>
          <a:off x="0" y="0"/>
          <a:ext cx="0" cy="0"/>
          <a:chOff x="0" y="0"/>
          <a:chExt cx="0" cy="0"/>
        </a:xfrm>
      </p:grpSpPr>
      <p:pic>
        <p:nvPicPr>
          <p:cNvPr id="11" name="Picture 10" descr="Shape&#10;&#10;Description automatically generated">
            <a:extLst>
              <a:ext uri="{FF2B5EF4-FFF2-40B4-BE49-F238E27FC236}">
                <a16:creationId xmlns:a16="http://schemas.microsoft.com/office/drawing/2014/main" id="{CDB43AB4-7B8C-719C-BE05-5DF84B3CF2D1}"/>
              </a:ext>
            </a:extLst>
          </p:cNvPr>
          <p:cNvPicPr>
            <a:picLocks noChangeAspect="1"/>
          </p:cNvPicPr>
          <p:nvPr userDrawn="1"/>
        </p:nvPicPr>
        <p:blipFill rotWithShape="1">
          <a:blip r:embed="rId2"/>
          <a:srcRect l="7233" r="62340" b="691"/>
          <a:stretch/>
        </p:blipFill>
        <p:spPr>
          <a:xfrm rot="10800000">
            <a:off x="8933688" y="0"/>
            <a:ext cx="3258312" cy="6858000"/>
          </a:xfrm>
          <a:prstGeom prst="rect">
            <a:avLst/>
          </a:prstGeom>
        </p:spPr>
      </p:pic>
      <p:sp>
        <p:nvSpPr>
          <p:cNvPr id="20" name="Content Placeholder 96">
            <a:extLst>
              <a:ext uri="{FF2B5EF4-FFF2-40B4-BE49-F238E27FC236}">
                <a16:creationId xmlns:a16="http://schemas.microsoft.com/office/drawing/2014/main" id="{ADAB44E4-3C80-C67C-EF97-F8499CD2156F}"/>
              </a:ext>
            </a:extLst>
          </p:cNvPr>
          <p:cNvSpPr>
            <a:spLocks noGrp="1"/>
          </p:cNvSpPr>
          <p:nvPr>
            <p:ph sz="quarter" idx="21" hasCustomPrompt="1"/>
          </p:nvPr>
        </p:nvSpPr>
        <p:spPr>
          <a:xfrm>
            <a:off x="6276213" y="205208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06</a:t>
            </a:r>
          </a:p>
        </p:txBody>
      </p:sp>
      <p:sp>
        <p:nvSpPr>
          <p:cNvPr id="22" name="Text Placeholder 102">
            <a:extLst>
              <a:ext uri="{FF2B5EF4-FFF2-40B4-BE49-F238E27FC236}">
                <a16:creationId xmlns:a16="http://schemas.microsoft.com/office/drawing/2014/main" id="{79BB9C92-3336-D58E-A2E3-AB3D76B935A0}"/>
              </a:ext>
            </a:extLst>
          </p:cNvPr>
          <p:cNvSpPr>
            <a:spLocks noGrp="1"/>
          </p:cNvSpPr>
          <p:nvPr>
            <p:ph type="body" sz="quarter" idx="22" hasCustomPrompt="1"/>
          </p:nvPr>
        </p:nvSpPr>
        <p:spPr>
          <a:xfrm>
            <a:off x="6276213" y="248053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6</a:t>
            </a:r>
          </a:p>
        </p:txBody>
      </p:sp>
      <p:sp>
        <p:nvSpPr>
          <p:cNvPr id="25" name="Text Placeholder 24">
            <a:extLst>
              <a:ext uri="{FF2B5EF4-FFF2-40B4-BE49-F238E27FC236}">
                <a16:creationId xmlns:a16="http://schemas.microsoft.com/office/drawing/2014/main" id="{B3C6EEC4-B06F-EDB8-6122-71F573B2A1D4}"/>
              </a:ext>
            </a:extLst>
          </p:cNvPr>
          <p:cNvSpPr>
            <a:spLocks noGrp="1"/>
          </p:cNvSpPr>
          <p:nvPr>
            <p:ph type="body" sz="quarter" idx="23" hasCustomPrompt="1"/>
          </p:nvPr>
        </p:nvSpPr>
        <p:spPr>
          <a:xfrm>
            <a:off x="635035" y="647231"/>
            <a:ext cx="1803365" cy="338554"/>
          </a:xfrm>
          <a:prstGeom prst="rect">
            <a:avLst/>
          </a:prstGeom>
        </p:spPr>
        <p:txBody>
          <a:bodyPr>
            <a:no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Agenda</a:t>
            </a:r>
          </a:p>
        </p:txBody>
      </p:sp>
      <p:sp>
        <p:nvSpPr>
          <p:cNvPr id="12" name="Content Placeholder 11">
            <a:extLst>
              <a:ext uri="{FF2B5EF4-FFF2-40B4-BE49-F238E27FC236}">
                <a16:creationId xmlns:a16="http://schemas.microsoft.com/office/drawing/2014/main" id="{2EC32F9F-DA05-D8F0-9EF1-06A12FC8083E}"/>
              </a:ext>
            </a:extLst>
          </p:cNvPr>
          <p:cNvSpPr>
            <a:spLocks noGrp="1"/>
          </p:cNvSpPr>
          <p:nvPr>
            <p:ph sz="quarter" idx="24"/>
          </p:nvPr>
        </p:nvSpPr>
        <p:spPr>
          <a:xfrm>
            <a:off x="6338881" y="2422945"/>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27" name="Content Placeholder 96">
            <a:extLst>
              <a:ext uri="{FF2B5EF4-FFF2-40B4-BE49-F238E27FC236}">
                <a16:creationId xmlns:a16="http://schemas.microsoft.com/office/drawing/2014/main" id="{78398FAE-4BD4-A49B-CD17-9D094754DF3C}"/>
              </a:ext>
            </a:extLst>
          </p:cNvPr>
          <p:cNvSpPr>
            <a:spLocks noGrp="1"/>
          </p:cNvSpPr>
          <p:nvPr>
            <p:ph sz="quarter" idx="25" hasCustomPrompt="1"/>
          </p:nvPr>
        </p:nvSpPr>
        <p:spPr>
          <a:xfrm>
            <a:off x="6273394" y="647231"/>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05</a:t>
            </a:r>
          </a:p>
        </p:txBody>
      </p:sp>
      <p:sp>
        <p:nvSpPr>
          <p:cNvPr id="28" name="Text Placeholder 102">
            <a:extLst>
              <a:ext uri="{FF2B5EF4-FFF2-40B4-BE49-F238E27FC236}">
                <a16:creationId xmlns:a16="http://schemas.microsoft.com/office/drawing/2014/main" id="{01980AB6-0C20-DB72-917E-013E24F0B04A}"/>
              </a:ext>
            </a:extLst>
          </p:cNvPr>
          <p:cNvSpPr>
            <a:spLocks noGrp="1"/>
          </p:cNvSpPr>
          <p:nvPr>
            <p:ph type="body" sz="quarter" idx="26" hasCustomPrompt="1"/>
          </p:nvPr>
        </p:nvSpPr>
        <p:spPr>
          <a:xfrm>
            <a:off x="6273394" y="1075679"/>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5</a:t>
            </a:r>
          </a:p>
        </p:txBody>
      </p:sp>
      <p:sp>
        <p:nvSpPr>
          <p:cNvPr id="29" name="Content Placeholder 11">
            <a:extLst>
              <a:ext uri="{FF2B5EF4-FFF2-40B4-BE49-F238E27FC236}">
                <a16:creationId xmlns:a16="http://schemas.microsoft.com/office/drawing/2014/main" id="{8A342A92-251D-6829-C9EF-8C6E272FDFDA}"/>
              </a:ext>
            </a:extLst>
          </p:cNvPr>
          <p:cNvSpPr>
            <a:spLocks noGrp="1"/>
          </p:cNvSpPr>
          <p:nvPr>
            <p:ph sz="quarter" idx="27"/>
          </p:nvPr>
        </p:nvSpPr>
        <p:spPr>
          <a:xfrm>
            <a:off x="6336062" y="1018091"/>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0" name="Content Placeholder 96">
            <a:extLst>
              <a:ext uri="{FF2B5EF4-FFF2-40B4-BE49-F238E27FC236}">
                <a16:creationId xmlns:a16="http://schemas.microsoft.com/office/drawing/2014/main" id="{B5CE9E84-43F2-579D-FB33-880D1BC920E4}"/>
              </a:ext>
            </a:extLst>
          </p:cNvPr>
          <p:cNvSpPr>
            <a:spLocks noGrp="1"/>
          </p:cNvSpPr>
          <p:nvPr>
            <p:ph sz="quarter" idx="28" hasCustomPrompt="1"/>
          </p:nvPr>
        </p:nvSpPr>
        <p:spPr>
          <a:xfrm>
            <a:off x="3267660" y="647231"/>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01</a:t>
            </a:r>
          </a:p>
        </p:txBody>
      </p:sp>
      <p:sp>
        <p:nvSpPr>
          <p:cNvPr id="31" name="Text Placeholder 102">
            <a:extLst>
              <a:ext uri="{FF2B5EF4-FFF2-40B4-BE49-F238E27FC236}">
                <a16:creationId xmlns:a16="http://schemas.microsoft.com/office/drawing/2014/main" id="{160C76D9-6EF2-5178-36DB-F4A87DDB4019}"/>
              </a:ext>
            </a:extLst>
          </p:cNvPr>
          <p:cNvSpPr>
            <a:spLocks noGrp="1"/>
          </p:cNvSpPr>
          <p:nvPr>
            <p:ph type="body" sz="quarter" idx="29" hasCustomPrompt="1"/>
          </p:nvPr>
        </p:nvSpPr>
        <p:spPr>
          <a:xfrm>
            <a:off x="3267660" y="1075679"/>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1</a:t>
            </a:r>
          </a:p>
        </p:txBody>
      </p:sp>
      <p:sp>
        <p:nvSpPr>
          <p:cNvPr id="32" name="Content Placeholder 11">
            <a:extLst>
              <a:ext uri="{FF2B5EF4-FFF2-40B4-BE49-F238E27FC236}">
                <a16:creationId xmlns:a16="http://schemas.microsoft.com/office/drawing/2014/main" id="{F7B0C2AA-9D35-6437-0660-87323E3B1792}"/>
              </a:ext>
            </a:extLst>
          </p:cNvPr>
          <p:cNvSpPr>
            <a:spLocks noGrp="1"/>
          </p:cNvSpPr>
          <p:nvPr>
            <p:ph sz="quarter" idx="30"/>
          </p:nvPr>
        </p:nvSpPr>
        <p:spPr>
          <a:xfrm>
            <a:off x="3330328" y="1018091"/>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3" name="Content Placeholder 96">
            <a:extLst>
              <a:ext uri="{FF2B5EF4-FFF2-40B4-BE49-F238E27FC236}">
                <a16:creationId xmlns:a16="http://schemas.microsoft.com/office/drawing/2014/main" id="{A89423B4-ACAB-A459-E4E9-CAEF8ECE48AD}"/>
              </a:ext>
            </a:extLst>
          </p:cNvPr>
          <p:cNvSpPr>
            <a:spLocks noGrp="1"/>
          </p:cNvSpPr>
          <p:nvPr>
            <p:ph sz="quarter" idx="31" hasCustomPrompt="1"/>
          </p:nvPr>
        </p:nvSpPr>
        <p:spPr>
          <a:xfrm>
            <a:off x="3267660" y="205208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02</a:t>
            </a:r>
          </a:p>
        </p:txBody>
      </p:sp>
      <p:sp>
        <p:nvSpPr>
          <p:cNvPr id="34" name="Text Placeholder 102">
            <a:extLst>
              <a:ext uri="{FF2B5EF4-FFF2-40B4-BE49-F238E27FC236}">
                <a16:creationId xmlns:a16="http://schemas.microsoft.com/office/drawing/2014/main" id="{1B5FA551-AA32-51AC-CBCE-283E50DBDD83}"/>
              </a:ext>
            </a:extLst>
          </p:cNvPr>
          <p:cNvSpPr>
            <a:spLocks noGrp="1"/>
          </p:cNvSpPr>
          <p:nvPr>
            <p:ph type="body" sz="quarter" idx="32" hasCustomPrompt="1"/>
          </p:nvPr>
        </p:nvSpPr>
        <p:spPr>
          <a:xfrm>
            <a:off x="3267660" y="248053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6</a:t>
            </a:r>
          </a:p>
        </p:txBody>
      </p:sp>
      <p:sp>
        <p:nvSpPr>
          <p:cNvPr id="35" name="Content Placeholder 11">
            <a:extLst>
              <a:ext uri="{FF2B5EF4-FFF2-40B4-BE49-F238E27FC236}">
                <a16:creationId xmlns:a16="http://schemas.microsoft.com/office/drawing/2014/main" id="{0F84AE03-5499-1A27-0C79-E31A5C600FFA}"/>
              </a:ext>
            </a:extLst>
          </p:cNvPr>
          <p:cNvSpPr>
            <a:spLocks noGrp="1"/>
          </p:cNvSpPr>
          <p:nvPr>
            <p:ph sz="quarter" idx="33"/>
          </p:nvPr>
        </p:nvSpPr>
        <p:spPr>
          <a:xfrm>
            <a:off x="3330328" y="2422945"/>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2" name="Content Placeholder 96">
            <a:extLst>
              <a:ext uri="{FF2B5EF4-FFF2-40B4-BE49-F238E27FC236}">
                <a16:creationId xmlns:a16="http://schemas.microsoft.com/office/drawing/2014/main" id="{9034F26E-F07A-2E20-5DE4-0991D5E69EFC}"/>
              </a:ext>
            </a:extLst>
          </p:cNvPr>
          <p:cNvSpPr>
            <a:spLocks noGrp="1"/>
          </p:cNvSpPr>
          <p:nvPr>
            <p:ph sz="quarter" idx="34" hasCustomPrompt="1"/>
          </p:nvPr>
        </p:nvSpPr>
        <p:spPr>
          <a:xfrm>
            <a:off x="3267660" y="3432102"/>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03</a:t>
            </a:r>
          </a:p>
        </p:txBody>
      </p:sp>
      <p:sp>
        <p:nvSpPr>
          <p:cNvPr id="43" name="Text Placeholder 102">
            <a:extLst>
              <a:ext uri="{FF2B5EF4-FFF2-40B4-BE49-F238E27FC236}">
                <a16:creationId xmlns:a16="http://schemas.microsoft.com/office/drawing/2014/main" id="{5DD7AC03-A38A-3672-D6D5-8CAB420DE959}"/>
              </a:ext>
            </a:extLst>
          </p:cNvPr>
          <p:cNvSpPr>
            <a:spLocks noGrp="1"/>
          </p:cNvSpPr>
          <p:nvPr>
            <p:ph type="body" sz="quarter" idx="35" hasCustomPrompt="1"/>
          </p:nvPr>
        </p:nvSpPr>
        <p:spPr>
          <a:xfrm>
            <a:off x="3267660" y="3860550"/>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3</a:t>
            </a:r>
          </a:p>
        </p:txBody>
      </p:sp>
      <p:sp>
        <p:nvSpPr>
          <p:cNvPr id="44" name="Content Placeholder 11">
            <a:extLst>
              <a:ext uri="{FF2B5EF4-FFF2-40B4-BE49-F238E27FC236}">
                <a16:creationId xmlns:a16="http://schemas.microsoft.com/office/drawing/2014/main" id="{A8849203-D983-08BB-6923-223F4B93A337}"/>
              </a:ext>
            </a:extLst>
          </p:cNvPr>
          <p:cNvSpPr>
            <a:spLocks noGrp="1"/>
          </p:cNvSpPr>
          <p:nvPr>
            <p:ph sz="quarter" idx="36"/>
          </p:nvPr>
        </p:nvSpPr>
        <p:spPr>
          <a:xfrm>
            <a:off x="3330328" y="3802962"/>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5" name="Content Placeholder 96">
            <a:extLst>
              <a:ext uri="{FF2B5EF4-FFF2-40B4-BE49-F238E27FC236}">
                <a16:creationId xmlns:a16="http://schemas.microsoft.com/office/drawing/2014/main" id="{E4982BD0-91D6-D4B2-6AD2-89E3D3301468}"/>
              </a:ext>
            </a:extLst>
          </p:cNvPr>
          <p:cNvSpPr>
            <a:spLocks noGrp="1"/>
          </p:cNvSpPr>
          <p:nvPr>
            <p:ph sz="quarter" idx="37" hasCustomPrompt="1"/>
          </p:nvPr>
        </p:nvSpPr>
        <p:spPr>
          <a:xfrm>
            <a:off x="3267660" y="4836956"/>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04</a:t>
            </a:r>
          </a:p>
        </p:txBody>
      </p:sp>
      <p:sp>
        <p:nvSpPr>
          <p:cNvPr id="46" name="Text Placeholder 102">
            <a:extLst>
              <a:ext uri="{FF2B5EF4-FFF2-40B4-BE49-F238E27FC236}">
                <a16:creationId xmlns:a16="http://schemas.microsoft.com/office/drawing/2014/main" id="{C7134A6A-3C36-673F-2C0D-3C754F15D8BD}"/>
              </a:ext>
            </a:extLst>
          </p:cNvPr>
          <p:cNvSpPr>
            <a:spLocks noGrp="1"/>
          </p:cNvSpPr>
          <p:nvPr>
            <p:ph type="body" sz="quarter" idx="38" hasCustomPrompt="1"/>
          </p:nvPr>
        </p:nvSpPr>
        <p:spPr>
          <a:xfrm>
            <a:off x="3267660" y="5265404"/>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4</a:t>
            </a:r>
          </a:p>
        </p:txBody>
      </p:sp>
      <p:sp>
        <p:nvSpPr>
          <p:cNvPr id="47" name="Content Placeholder 11">
            <a:extLst>
              <a:ext uri="{FF2B5EF4-FFF2-40B4-BE49-F238E27FC236}">
                <a16:creationId xmlns:a16="http://schemas.microsoft.com/office/drawing/2014/main" id="{FBA24696-66EA-D1CE-2C39-C4F477808061}"/>
              </a:ext>
            </a:extLst>
          </p:cNvPr>
          <p:cNvSpPr>
            <a:spLocks noGrp="1"/>
          </p:cNvSpPr>
          <p:nvPr>
            <p:ph sz="quarter" idx="39"/>
          </p:nvPr>
        </p:nvSpPr>
        <p:spPr>
          <a:xfrm>
            <a:off x="3330328" y="5207816"/>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51" name="Content Placeholder 96">
            <a:extLst>
              <a:ext uri="{FF2B5EF4-FFF2-40B4-BE49-F238E27FC236}">
                <a16:creationId xmlns:a16="http://schemas.microsoft.com/office/drawing/2014/main" id="{5501C2A1-8D94-B3D2-4EAF-3FF1C258AE1F}"/>
              </a:ext>
            </a:extLst>
          </p:cNvPr>
          <p:cNvSpPr>
            <a:spLocks noGrp="1"/>
          </p:cNvSpPr>
          <p:nvPr>
            <p:ph sz="quarter" idx="40" hasCustomPrompt="1"/>
          </p:nvPr>
        </p:nvSpPr>
        <p:spPr>
          <a:xfrm>
            <a:off x="6270575" y="3432102"/>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07</a:t>
            </a:r>
          </a:p>
        </p:txBody>
      </p:sp>
      <p:sp>
        <p:nvSpPr>
          <p:cNvPr id="52" name="Text Placeholder 102">
            <a:extLst>
              <a:ext uri="{FF2B5EF4-FFF2-40B4-BE49-F238E27FC236}">
                <a16:creationId xmlns:a16="http://schemas.microsoft.com/office/drawing/2014/main" id="{1A7E364D-244B-1175-2641-CBB84A1FC874}"/>
              </a:ext>
            </a:extLst>
          </p:cNvPr>
          <p:cNvSpPr>
            <a:spLocks noGrp="1"/>
          </p:cNvSpPr>
          <p:nvPr>
            <p:ph type="body" sz="quarter" idx="41" hasCustomPrompt="1"/>
          </p:nvPr>
        </p:nvSpPr>
        <p:spPr>
          <a:xfrm>
            <a:off x="6270575" y="3860550"/>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7</a:t>
            </a:r>
          </a:p>
        </p:txBody>
      </p:sp>
      <p:sp>
        <p:nvSpPr>
          <p:cNvPr id="53" name="Content Placeholder 11">
            <a:extLst>
              <a:ext uri="{FF2B5EF4-FFF2-40B4-BE49-F238E27FC236}">
                <a16:creationId xmlns:a16="http://schemas.microsoft.com/office/drawing/2014/main" id="{B3BCD9ED-0597-534C-2DDB-31BE4D63BADB}"/>
              </a:ext>
            </a:extLst>
          </p:cNvPr>
          <p:cNvSpPr>
            <a:spLocks noGrp="1"/>
          </p:cNvSpPr>
          <p:nvPr>
            <p:ph sz="quarter" idx="42"/>
          </p:nvPr>
        </p:nvSpPr>
        <p:spPr>
          <a:xfrm>
            <a:off x="6333243" y="3802962"/>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Tree>
    <p:extLst>
      <p:ext uri="{BB962C8B-B14F-4D97-AF65-F5344CB8AC3E}">
        <p14:creationId xmlns:p14="http://schemas.microsoft.com/office/powerpoint/2010/main" val="3713149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3_Large Number Divider 1">
    <p:bg>
      <p:bgPr>
        <a:solidFill>
          <a:srgbClr val="F4F4F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3241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shot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p:nvPr>
        </p:nvSpPr>
        <p:spPr>
          <a:xfrm>
            <a:off x="588263" y="585788"/>
            <a:ext cx="3182027" cy="3118624"/>
          </a:xfrm>
        </p:spPr>
        <p:txBody>
          <a:bodyPr anchor="t">
            <a:noAutofit/>
          </a:bodyPr>
          <a:lstStyle>
            <a:lvl1pPr>
              <a:defRPr>
                <a:solidFill>
                  <a:schemeClr val="bg2"/>
                </a:solidFill>
              </a:defRPr>
            </a:lvl1pPr>
          </a:lstStyle>
          <a:p>
            <a:endParaRPr lang="en-US" dirty="0"/>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5524500"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5524499"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5524599"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5524598"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5524599"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5524598"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pic>
        <p:nvPicPr>
          <p:cNvPr id="7" name="Picture 6" descr="Background pattern&#10;&#10;Description automatically generated">
            <a:extLst>
              <a:ext uri="{FF2B5EF4-FFF2-40B4-BE49-F238E27FC236}">
                <a16:creationId xmlns:a16="http://schemas.microsoft.com/office/drawing/2014/main" id="{35F1A2FB-52C7-514B-29DB-A62250BC6596}"/>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2254058193"/>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30" pos="2376">
          <p15:clr>
            <a:srgbClr val="5ACBF0"/>
          </p15:clr>
        </p15:guide>
        <p15:guide id="31" pos="3120">
          <p15:clr>
            <a:srgbClr val="5ACBF0"/>
          </p15:clr>
        </p15:guide>
        <p15:guide id="32" pos="5473">
          <p15:clr>
            <a:srgbClr val="FBAE40"/>
          </p15:clr>
        </p15:guide>
        <p15:guide id="33" pos="3480">
          <p15:clr>
            <a:srgbClr val="9FCC3B"/>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ty">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12856809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Text">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6D893611-BD85-480C-3307-88C22046EE14}"/>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
        <p:nvSpPr>
          <p:cNvPr id="2" name="Title 1">
            <a:extLst>
              <a:ext uri="{FF2B5EF4-FFF2-40B4-BE49-F238E27FC236}">
                <a16:creationId xmlns:a16="http://schemas.microsoft.com/office/drawing/2014/main" id="{9BE14B64-BED5-27DA-763A-C408D5CFAD91}"/>
              </a:ext>
            </a:extLst>
          </p:cNvPr>
          <p:cNvSpPr>
            <a:spLocks noGrp="1"/>
          </p:cNvSpPr>
          <p:nvPr>
            <p:ph type="title"/>
          </p:nvPr>
        </p:nvSpPr>
        <p:spPr>
          <a:xfrm>
            <a:off x="586740" y="518159"/>
            <a:ext cx="11018520" cy="553998"/>
          </a:xfrm>
        </p:spPr>
        <p:txBody>
          <a:bodyPr/>
          <a:lstStyle>
            <a:lvl1pPr algn="ctr">
              <a:defRPr/>
            </a:lvl1pPr>
          </a:lstStyle>
          <a:p>
            <a:r>
              <a:rPr lang="en-US" dirty="0"/>
              <a:t>Click to edit Master title style</a:t>
            </a:r>
            <a:endParaRPr lang="en-IE" dirty="0"/>
          </a:p>
        </p:txBody>
      </p:sp>
      <p:sp>
        <p:nvSpPr>
          <p:cNvPr id="4" name="TextBox 3">
            <a:extLst>
              <a:ext uri="{FF2B5EF4-FFF2-40B4-BE49-F238E27FC236}">
                <a16:creationId xmlns:a16="http://schemas.microsoft.com/office/drawing/2014/main" id="{70DA6618-077C-7030-6091-38630FB7657F}"/>
              </a:ext>
            </a:extLst>
          </p:cNvPr>
          <p:cNvSpPr txBox="1"/>
          <p:nvPr userDrawn="1"/>
        </p:nvSpPr>
        <p:spPr>
          <a:xfrm>
            <a:off x="582614" y="2729751"/>
            <a:ext cx="323031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rPr>
              <a:t>Text</a:t>
            </a:r>
          </a:p>
        </p:txBody>
      </p:sp>
      <p:cxnSp>
        <p:nvCxnSpPr>
          <p:cNvPr id="6" name="Straight Connector 5">
            <a:extLst>
              <a:ext uri="{FF2B5EF4-FFF2-40B4-BE49-F238E27FC236}">
                <a16:creationId xmlns:a16="http://schemas.microsoft.com/office/drawing/2014/main" id="{587CACC7-307C-9E4A-0599-4A15D90046B9}"/>
              </a:ext>
            </a:extLst>
          </p:cNvPr>
          <p:cNvCxnSpPr>
            <a:cxnSpLocks/>
          </p:cNvCxnSpPr>
          <p:nvPr userDrawn="1"/>
        </p:nvCxnSpPr>
        <p:spPr>
          <a:xfrm>
            <a:off x="647929" y="2586044"/>
            <a:ext cx="3226253" cy="0"/>
          </a:xfrm>
          <a:prstGeom prst="line">
            <a:avLst/>
          </a:prstGeom>
          <a:noFill/>
          <a:ln w="9525" cap="flat" cmpd="sng" algn="ctr">
            <a:solidFill>
              <a:srgbClr val="FFFFFF">
                <a:lumMod val="85000"/>
              </a:srgbClr>
            </a:solidFill>
            <a:prstDash val="solid"/>
            <a:headEnd type="none" w="lg" len="med"/>
            <a:tailEnd type="none" w="lg" len="med"/>
          </a:ln>
          <a:effectLst/>
        </p:spPr>
      </p:cxnSp>
      <p:sp>
        <p:nvSpPr>
          <p:cNvPr id="5" name="TextBox 4">
            <a:extLst>
              <a:ext uri="{FF2B5EF4-FFF2-40B4-BE49-F238E27FC236}">
                <a16:creationId xmlns:a16="http://schemas.microsoft.com/office/drawing/2014/main" id="{20E72290-E585-5A05-D228-C616B642AB1C}"/>
              </a:ext>
            </a:extLst>
          </p:cNvPr>
          <p:cNvSpPr txBox="1"/>
          <p:nvPr userDrawn="1"/>
        </p:nvSpPr>
        <p:spPr>
          <a:xfrm>
            <a:off x="582614" y="1734451"/>
            <a:ext cx="3291568" cy="400110"/>
          </a:xfrm>
          <a:prstGeom prst="rect">
            <a:avLst/>
          </a:prstGeom>
          <a:noFill/>
        </p:spPr>
        <p:txBody>
          <a:bodyPr wrap="square" rtlCol="0">
            <a:spAutoFit/>
          </a:bodyPr>
          <a:lstStyle/>
          <a:p>
            <a:pPr defTabSz="914400">
              <a:defRPr/>
            </a:pPr>
            <a:r>
              <a:rPr lang="en-US" sz="2000" dirty="0" err="1">
                <a:solidFill>
                  <a:srgbClr val="0078D4"/>
                </a:solidFill>
                <a:latin typeface="Segoe UI Semibold"/>
              </a:rPr>
              <a:t>SubTitle</a:t>
            </a:r>
            <a:endParaRPr lang="en-US" sz="2000" dirty="0">
              <a:solidFill>
                <a:srgbClr val="0078D4"/>
              </a:solidFill>
              <a:latin typeface="Segoe UI Semibold"/>
            </a:endParaRPr>
          </a:p>
        </p:txBody>
      </p:sp>
    </p:spTree>
    <p:extLst>
      <p:ext uri="{BB962C8B-B14F-4D97-AF65-F5344CB8AC3E}">
        <p14:creationId xmlns:p14="http://schemas.microsoft.com/office/powerpoint/2010/main" val="39148114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
        <p:nvSpPr>
          <p:cNvPr id="3" name="Media Placeholder 2">
            <a:extLst>
              <a:ext uri="{FF2B5EF4-FFF2-40B4-BE49-F238E27FC236}">
                <a16:creationId xmlns:a16="http://schemas.microsoft.com/office/drawing/2014/main" id="{DA1B8345-15BE-7B3E-6C43-E7C4C6CA82A4}"/>
              </a:ext>
            </a:extLst>
          </p:cNvPr>
          <p:cNvSpPr>
            <a:spLocks noGrp="1"/>
          </p:cNvSpPr>
          <p:nvPr>
            <p:ph type="media" sz="quarter" idx="10"/>
          </p:nvPr>
        </p:nvSpPr>
        <p:spPr>
          <a:xfrm>
            <a:off x="293687" y="292099"/>
            <a:ext cx="11604625" cy="6272214"/>
          </a:xfrm>
          <a:prstGeom prst="roundRect">
            <a:avLst>
              <a:gd name="adj" fmla="val 1853"/>
            </a:avLst>
          </a:prstGeom>
          <a:ln>
            <a:solidFill>
              <a:srgbClr val="D2D2D2"/>
            </a:solidFill>
          </a:ln>
          <a:effectLst>
            <a:outerShdw blurRad="50800" dist="38100" dir="2700000" algn="tl" rotWithShape="0">
              <a:prstClr val="black">
                <a:alpha val="40000"/>
              </a:prstClr>
            </a:outerShdw>
          </a:effectLst>
        </p:spPr>
        <p:txBody>
          <a:bodyPr/>
          <a:lstStyle/>
          <a:p>
            <a:endParaRPr lang="en-US"/>
          </a:p>
        </p:txBody>
      </p:sp>
    </p:spTree>
    <p:extLst>
      <p:ext uri="{BB962C8B-B14F-4D97-AF65-F5344CB8AC3E}">
        <p14:creationId xmlns:p14="http://schemas.microsoft.com/office/powerpoint/2010/main" val="41174915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with title">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
        <p:nvSpPr>
          <p:cNvPr id="3" name="Media Placeholder 2">
            <a:extLst>
              <a:ext uri="{FF2B5EF4-FFF2-40B4-BE49-F238E27FC236}">
                <a16:creationId xmlns:a16="http://schemas.microsoft.com/office/drawing/2014/main" id="{DA1B8345-15BE-7B3E-6C43-E7C4C6CA82A4}"/>
              </a:ext>
            </a:extLst>
          </p:cNvPr>
          <p:cNvSpPr>
            <a:spLocks noGrp="1"/>
          </p:cNvSpPr>
          <p:nvPr>
            <p:ph type="media" sz="quarter" idx="10"/>
          </p:nvPr>
        </p:nvSpPr>
        <p:spPr>
          <a:xfrm>
            <a:off x="293687" y="1010265"/>
            <a:ext cx="11604625" cy="5554048"/>
          </a:xfrm>
          <a:prstGeom prst="roundRect">
            <a:avLst>
              <a:gd name="adj" fmla="val 1853"/>
            </a:avLst>
          </a:prstGeom>
          <a:ln>
            <a:solidFill>
              <a:srgbClr val="D2D2D2"/>
            </a:solidFill>
          </a:ln>
          <a:effectLst>
            <a:outerShdw blurRad="50800" dist="38100" dir="2700000" algn="tl" rotWithShape="0">
              <a:prstClr val="black">
                <a:alpha val="40000"/>
              </a:prstClr>
            </a:outerShdw>
          </a:effectLst>
        </p:spPr>
        <p:txBody>
          <a:bodyPr/>
          <a:lstStyle/>
          <a:p>
            <a:endParaRPr lang="en-US"/>
          </a:p>
        </p:txBody>
      </p:sp>
      <p:sp>
        <p:nvSpPr>
          <p:cNvPr id="5" name="Text Placeholder 4">
            <a:extLst>
              <a:ext uri="{FF2B5EF4-FFF2-40B4-BE49-F238E27FC236}">
                <a16:creationId xmlns:a16="http://schemas.microsoft.com/office/drawing/2014/main" id="{D74728CA-8266-227B-79FB-2A9DBB53165E}"/>
              </a:ext>
            </a:extLst>
          </p:cNvPr>
          <p:cNvSpPr>
            <a:spLocks noGrp="1"/>
          </p:cNvSpPr>
          <p:nvPr>
            <p:ph type="body" sz="quarter" idx="11"/>
          </p:nvPr>
        </p:nvSpPr>
        <p:spPr>
          <a:xfrm>
            <a:off x="293686" y="286673"/>
            <a:ext cx="11604625" cy="430887"/>
          </a:xfrm>
        </p:spPr>
        <p:txBody>
          <a:bodyPr/>
          <a:lstStyle>
            <a:lvl1pPr marL="0" indent="0" algn="ctr">
              <a:buNone/>
              <a:defRPr sz="2800">
                <a:latin typeface="+mj-lt"/>
              </a:defRPr>
            </a:lvl1pPr>
            <a:lvl2pPr algn="ctr">
              <a:defRPr sz="2000">
                <a:latin typeface="+mj-lt"/>
              </a:defRPr>
            </a:lvl2pPr>
            <a:lvl3pPr algn="ctr">
              <a:defRPr sz="1600">
                <a:latin typeface="+mj-lt"/>
              </a:defRPr>
            </a:lvl3pPr>
            <a:lvl4pPr algn="ctr">
              <a:defRPr sz="1400">
                <a:latin typeface="+mj-lt"/>
              </a:defRPr>
            </a:lvl4pPr>
            <a:lvl5pPr algn="ctr">
              <a:defRPr sz="1400">
                <a:latin typeface="+mj-lt"/>
              </a:defRPr>
            </a:lvl5pPr>
          </a:lstStyle>
          <a:p>
            <a:pPr lvl="0"/>
            <a:r>
              <a:rPr lang="en-US"/>
              <a:t>Click to edit Master text styles</a:t>
            </a:r>
          </a:p>
        </p:txBody>
      </p:sp>
    </p:spTree>
    <p:extLst>
      <p:ext uri="{BB962C8B-B14F-4D97-AF65-F5344CB8AC3E}">
        <p14:creationId xmlns:p14="http://schemas.microsoft.com/office/powerpoint/2010/main" val="9525239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creenshot with title">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
        <p:nvSpPr>
          <p:cNvPr id="5" name="Text Placeholder 4">
            <a:extLst>
              <a:ext uri="{FF2B5EF4-FFF2-40B4-BE49-F238E27FC236}">
                <a16:creationId xmlns:a16="http://schemas.microsoft.com/office/drawing/2014/main" id="{D74728CA-8266-227B-79FB-2A9DBB53165E}"/>
              </a:ext>
            </a:extLst>
          </p:cNvPr>
          <p:cNvSpPr>
            <a:spLocks noGrp="1"/>
          </p:cNvSpPr>
          <p:nvPr>
            <p:ph type="body" sz="quarter" idx="11"/>
          </p:nvPr>
        </p:nvSpPr>
        <p:spPr>
          <a:xfrm>
            <a:off x="293686" y="286673"/>
            <a:ext cx="11604625" cy="430887"/>
          </a:xfrm>
        </p:spPr>
        <p:txBody>
          <a:bodyPr/>
          <a:lstStyle>
            <a:lvl1pPr marL="0" indent="0" algn="ctr">
              <a:buNone/>
              <a:defRPr sz="2800">
                <a:latin typeface="+mj-lt"/>
              </a:defRPr>
            </a:lvl1pPr>
            <a:lvl2pPr algn="ctr">
              <a:defRPr sz="2000">
                <a:latin typeface="+mj-lt"/>
              </a:defRPr>
            </a:lvl2pPr>
            <a:lvl3pPr algn="ctr">
              <a:defRPr sz="1600">
                <a:latin typeface="+mj-lt"/>
              </a:defRPr>
            </a:lvl3pPr>
            <a:lvl4pPr algn="ctr">
              <a:defRPr sz="1400">
                <a:latin typeface="+mj-lt"/>
              </a:defRPr>
            </a:lvl4pPr>
            <a:lvl5pPr algn="ctr">
              <a:defRPr sz="1400">
                <a:latin typeface="+mj-lt"/>
              </a:defRPr>
            </a:lvl5pPr>
          </a:lstStyle>
          <a:p>
            <a:pPr lvl="0"/>
            <a:r>
              <a:rPr lang="en-US"/>
              <a:t>Click to edit Master text styles</a:t>
            </a:r>
          </a:p>
        </p:txBody>
      </p:sp>
      <p:sp>
        <p:nvSpPr>
          <p:cNvPr id="6" name="Picture Placeholder 5">
            <a:extLst>
              <a:ext uri="{FF2B5EF4-FFF2-40B4-BE49-F238E27FC236}">
                <a16:creationId xmlns:a16="http://schemas.microsoft.com/office/drawing/2014/main" id="{41755C41-B570-F939-9D61-4B4C162C2AA2}"/>
              </a:ext>
            </a:extLst>
          </p:cNvPr>
          <p:cNvSpPr>
            <a:spLocks noGrp="1"/>
          </p:cNvSpPr>
          <p:nvPr>
            <p:ph type="pic" sz="quarter" idx="12"/>
          </p:nvPr>
        </p:nvSpPr>
        <p:spPr>
          <a:xfrm>
            <a:off x="293688" y="860093"/>
            <a:ext cx="11604625" cy="5711234"/>
          </a:xfrm>
          <a:ln>
            <a:solidFill>
              <a:srgbClr val="D2D2D2"/>
            </a:solidFill>
          </a:ln>
          <a:effectLst>
            <a:outerShdw blurRad="50800" dist="38100" dir="2700000" algn="tl" rotWithShape="0">
              <a:prstClr val="black">
                <a:alpha val="40000"/>
              </a:prstClr>
            </a:outerShdw>
          </a:effectLst>
        </p:spPr>
        <p:txBody>
          <a:bodyPr vert="horz" wrap="square" lIns="0" tIns="0" rIns="0" bIns="0" rtlCol="0">
            <a:spAutoFit/>
          </a:bodyPr>
          <a:lstStyle>
            <a:lvl1pPr algn="ctr">
              <a:defRPr lang="en-US"/>
            </a:lvl1pPr>
          </a:lstStyle>
          <a:p>
            <a:pPr lvl="0"/>
            <a:endParaRPr lang="en-US"/>
          </a:p>
        </p:txBody>
      </p:sp>
    </p:spTree>
    <p:extLst>
      <p:ext uri="{BB962C8B-B14F-4D97-AF65-F5344CB8AC3E}">
        <p14:creationId xmlns:p14="http://schemas.microsoft.com/office/powerpoint/2010/main" val="23516596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 logo">
    <p:bg>
      <p:bgPr>
        <a:solidFill>
          <a:srgbClr val="000000"/>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048C3FC-34AD-17F7-0924-ACEE088E2A3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31016"/>
          <a:stretch/>
        </p:blipFill>
        <p:spPr>
          <a:xfrm>
            <a:off x="4505891" y="3024187"/>
            <a:ext cx="3180218" cy="809625"/>
          </a:xfrm>
          <a:prstGeom prst="rect">
            <a:avLst/>
          </a:prstGeom>
        </p:spPr>
      </p:pic>
    </p:spTree>
    <p:extLst>
      <p:ext uri="{BB962C8B-B14F-4D97-AF65-F5344CB8AC3E}">
        <p14:creationId xmlns:p14="http://schemas.microsoft.com/office/powerpoint/2010/main" val="344428594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EB526-8E01-CB66-B211-F0C3A0A6E1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3E90B2-09D8-C3A1-A114-2D20C6FEAA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778D81-9C43-C6BE-9CE7-D147C3808BFE}"/>
              </a:ext>
            </a:extLst>
          </p:cNvPr>
          <p:cNvSpPr>
            <a:spLocks noGrp="1"/>
          </p:cNvSpPr>
          <p:nvPr>
            <p:ph type="dt" sz="half" idx="10"/>
          </p:nvPr>
        </p:nvSpPr>
        <p:spPr/>
        <p:txBody>
          <a:bodyPr/>
          <a:lstStyle/>
          <a:p>
            <a:fld id="{E7886C13-79A7-4B70-9273-2128DE104E75}" type="datetimeFigureOut">
              <a:rPr lang="en-US" smtClean="0"/>
              <a:t>11/10/2023</a:t>
            </a:fld>
            <a:endParaRPr lang="en-US"/>
          </a:p>
        </p:txBody>
      </p:sp>
      <p:sp>
        <p:nvSpPr>
          <p:cNvPr id="5" name="Footer Placeholder 4">
            <a:extLst>
              <a:ext uri="{FF2B5EF4-FFF2-40B4-BE49-F238E27FC236}">
                <a16:creationId xmlns:a16="http://schemas.microsoft.com/office/drawing/2014/main" id="{FCB37810-186E-7B46-0B61-266AB2928F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03D418-2CC5-D3A2-C308-8E76D1B43E5A}"/>
              </a:ext>
            </a:extLst>
          </p:cNvPr>
          <p:cNvSpPr>
            <a:spLocks noGrp="1"/>
          </p:cNvSpPr>
          <p:nvPr>
            <p:ph type="sldNum" sz="quarter" idx="12"/>
          </p:nvPr>
        </p:nvSpPr>
        <p:spPr/>
        <p:txBody>
          <a:bodyPr/>
          <a:lstStyle/>
          <a:p>
            <a:fld id="{EE0AB990-07BD-4568-A9F9-432A10659ACB}" type="slidenum">
              <a:rPr lang="en-US" smtClean="0"/>
              <a:t>‹#›</a:t>
            </a:fld>
            <a:endParaRPr lang="en-US"/>
          </a:p>
        </p:txBody>
      </p:sp>
    </p:spTree>
    <p:extLst>
      <p:ext uri="{BB962C8B-B14F-4D97-AF65-F5344CB8AC3E}">
        <p14:creationId xmlns:p14="http://schemas.microsoft.com/office/powerpoint/2010/main" val="1314556320"/>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2256">
          <p15:clr>
            <a:srgbClr val="FBAE40"/>
          </p15:clr>
        </p15:guide>
        <p15:guide id="3" pos="3840">
          <p15:clr>
            <a:srgbClr val="FBAE40"/>
          </p15:clr>
        </p15:guide>
        <p15:guide id="4" orient="horz" pos="374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18580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72" r:id="rId4"/>
    <p:sldLayoutId id="2147483664" r:id="rId5"/>
    <p:sldLayoutId id="2147483665" r:id="rId6"/>
    <p:sldLayoutId id="2147483666" r:id="rId7"/>
    <p:sldLayoutId id="2147483667" r:id="rId8"/>
    <p:sldLayoutId id="2147483668" r:id="rId9"/>
    <p:sldLayoutId id="2147483669" r:id="rId10"/>
    <p:sldLayoutId id="2147483671" r:id="rId1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117865"/>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00">
          <p15:clr>
            <a:srgbClr val="5ACBF0"/>
          </p15:clr>
        </p15:guide>
        <p15:guide id="32" pos="3840">
          <p15:clr>
            <a:srgbClr val="F26B43"/>
          </p15:clr>
        </p15:guide>
        <p15:guide id="33" orient="horz" pos="21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9.xml"/><Relationship Id="rId1" Type="http://schemas.openxmlformats.org/officeDocument/2006/relationships/themeOverride" Target="../theme/themeOverride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svg"/><Relationship Id="rId18" Type="http://schemas.openxmlformats.org/officeDocument/2006/relationships/image" Target="../media/image37.jpeg"/><Relationship Id="rId3" Type="http://schemas.openxmlformats.org/officeDocument/2006/relationships/image" Target="../media/image22.png"/><Relationship Id="rId21" Type="http://schemas.openxmlformats.org/officeDocument/2006/relationships/image" Target="../media/image40.jpe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jpeg"/><Relationship Id="rId2" Type="http://schemas.openxmlformats.org/officeDocument/2006/relationships/notesSlide" Target="../notesSlides/notesSlide10.xml"/><Relationship Id="rId16" Type="http://schemas.openxmlformats.org/officeDocument/2006/relationships/image" Target="../media/image35.png"/><Relationship Id="rId20" Type="http://schemas.openxmlformats.org/officeDocument/2006/relationships/image" Target="../media/image39.jpeg"/><Relationship Id="rId1" Type="http://schemas.openxmlformats.org/officeDocument/2006/relationships/slideLayout" Target="../slideLayouts/slideLayout3.xm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svg"/><Relationship Id="rId23" Type="http://schemas.openxmlformats.org/officeDocument/2006/relationships/image" Target="../media/image42.svg"/><Relationship Id="rId10" Type="http://schemas.openxmlformats.org/officeDocument/2006/relationships/image" Target="../media/image29.svg"/><Relationship Id="rId19" Type="http://schemas.openxmlformats.org/officeDocument/2006/relationships/image" Target="../media/image38.jpeg"/><Relationship Id="rId4" Type="http://schemas.openxmlformats.org/officeDocument/2006/relationships/image" Target="../media/image23.svg"/><Relationship Id="rId9" Type="http://schemas.openxmlformats.org/officeDocument/2006/relationships/image" Target="../media/image28.png"/><Relationship Id="rId14" Type="http://schemas.openxmlformats.org/officeDocument/2006/relationships/image" Target="../media/image33.png"/><Relationship Id="rId22"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go.microsoft.com/fwlink/?linkid=2219875"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emf"/><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49DBB29-B933-EE3E-082C-3F8D8D33B7B3}"/>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ext Box 1">
            <a:extLst>
              <a:ext uri="{FF2B5EF4-FFF2-40B4-BE49-F238E27FC236}">
                <a16:creationId xmlns:a16="http://schemas.microsoft.com/office/drawing/2014/main" id="{E2B3EC10-28A2-5250-5384-C2F7094C36F9}"/>
              </a:ext>
            </a:extLst>
          </p:cNvPr>
          <p:cNvSpPr txBox="1">
            <a:spLocks/>
          </p:cNvSpPr>
          <p:nvPr/>
        </p:nvSpPr>
        <p:spPr>
          <a:xfrm>
            <a:off x="586640" y="2868590"/>
            <a:ext cx="6461313" cy="1367041"/>
          </a:xfrm>
          <a:prstGeom prst="rect">
            <a:avLst/>
          </a:prstGeom>
        </p:spPr>
        <p:txBody>
          <a:bodyPr rot="0" spcFirstLastPara="0" vertOverflow="overflow" horzOverflow="overflow" vert="horz" wrap="square" lIns="0" tIns="195580" rIns="0" bIns="0" numCol="1" spcCol="0" rtlCol="0" fromWordArt="0" anchor="t" anchorCtr="0" forceAA="0" compatLnSpc="1">
            <a:prstTxWarp prst="textNoShape">
              <a:avLst/>
            </a:prstTxWarp>
            <a:spAutoFit/>
          </a:bodyPr>
          <a:lstStyle/>
          <a:p>
            <a:pPr marL="0" marR="5080" lvl="0" indent="0" algn="l" defTabSz="914400" rtl="0" eaLnBrk="1" fontAlgn="auto" latinLnBrk="0" hangingPunct="1">
              <a:lnSpc>
                <a:spcPct val="100000"/>
              </a:lnSpc>
              <a:spcBef>
                <a:spcPts val="0"/>
              </a:spcBef>
              <a:spcAft>
                <a:spcPts val="0"/>
              </a:spcAft>
              <a:buClrTx/>
              <a:buSzTx/>
              <a:buFontTx/>
              <a:buNone/>
              <a:tabLst/>
              <a:defRPr/>
            </a:pPr>
            <a:r>
              <a:rPr kumimoji="0" lang="en-US" sz="3800" b="1" i="0" u="none" strike="noStrike" kern="1200" cap="none" spc="0" normalizeH="0" baseline="0" noProof="0" dirty="0">
                <a:ln>
                  <a:noFill/>
                </a:ln>
                <a:solidFill>
                  <a:srgbClr val="2E2F2E"/>
                </a:solidFill>
                <a:effectLst/>
                <a:uLnTx/>
                <a:uFillTx/>
                <a:latin typeface="Segoe UI Semibold" panose="020B0702040204020203" pitchFamily="34" charset="0"/>
                <a:ea typeface="+mn-ea"/>
                <a:cs typeface="Segoe UI Semibold" panose="020B0702040204020203" pitchFamily="34" charset="0"/>
              </a:rPr>
              <a:t>Microsoft Fabric Medallion architecture demo</a:t>
            </a:r>
            <a:endParaRPr kumimoji="0" lang="en-US" sz="2200" b="0" i="0" u="none" strike="noStrike" kern="1200" cap="none" spc="0" normalizeH="0" baseline="0" noProof="0" dirty="0">
              <a:ln>
                <a:noFill/>
              </a:ln>
              <a:solidFill>
                <a:srgbClr val="1F937E"/>
              </a:solidFill>
              <a:effectLst/>
              <a:uLnTx/>
              <a:uFillTx/>
              <a:latin typeface="Segoe UI Light" panose="020B0502040204020203" pitchFamily="34" charset="0"/>
              <a:ea typeface="+mn-ea"/>
              <a:cs typeface="Segoe UI Light" panose="020B0502040204020203" pitchFamily="34" charset="0"/>
            </a:endParaRPr>
          </a:p>
        </p:txBody>
      </p:sp>
      <p:pic>
        <p:nvPicPr>
          <p:cNvPr id="3" name="Graphic 2">
            <a:extLst>
              <a:ext uri="{FF2B5EF4-FFF2-40B4-BE49-F238E27FC236}">
                <a16:creationId xmlns:a16="http://schemas.microsoft.com/office/drawing/2014/main" id="{C32B11BD-444A-539C-A8A3-B36B83C8C835}"/>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30345"/>
          <a:stretch/>
        </p:blipFill>
        <p:spPr>
          <a:xfrm>
            <a:off x="456081" y="454660"/>
            <a:ext cx="1403675" cy="353904"/>
          </a:xfrm>
          <a:prstGeom prst="rect">
            <a:avLst/>
          </a:prstGeom>
        </p:spPr>
      </p:pic>
    </p:spTree>
    <p:extLst>
      <p:ext uri="{BB962C8B-B14F-4D97-AF65-F5344CB8AC3E}">
        <p14:creationId xmlns:p14="http://schemas.microsoft.com/office/powerpoint/2010/main" val="2815990210"/>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4C4E41C-4249-D10D-60DB-BA8F98A3063F}"/>
              </a:ext>
              <a:ext uri="{C183D7F6-B498-43B3-948B-1728B52AA6E4}">
                <adec:decorative xmlns:adec="http://schemas.microsoft.com/office/drawing/2017/decorative" val="1"/>
              </a:ext>
            </a:extLst>
          </p:cNvPr>
          <p:cNvSpPr/>
          <p:nvPr/>
        </p:nvSpPr>
        <p:spPr bwMode="auto">
          <a:xfrm>
            <a:off x="3419831" y="637864"/>
            <a:ext cx="2582556" cy="4716297"/>
          </a:xfrm>
          <a:prstGeom prst="roundRect">
            <a:avLst>
              <a:gd name="adj" fmla="val 11058"/>
            </a:avLst>
          </a:prstGeom>
          <a:solidFill>
            <a:srgbClr val="F9F9F9"/>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67AE0896-3116-EF9C-2E99-2987027EDCFF}"/>
              </a:ext>
              <a:ext uri="{C183D7F6-B498-43B3-948B-1728B52AA6E4}">
                <adec:decorative xmlns:adec="http://schemas.microsoft.com/office/drawing/2017/decorative" val="1"/>
              </a:ext>
            </a:extLst>
          </p:cNvPr>
          <p:cNvSpPr/>
          <p:nvPr/>
        </p:nvSpPr>
        <p:spPr bwMode="auto">
          <a:xfrm>
            <a:off x="6264527" y="637864"/>
            <a:ext cx="2582556" cy="4716297"/>
          </a:xfrm>
          <a:prstGeom prst="roundRect">
            <a:avLst>
              <a:gd name="adj" fmla="val 11058"/>
            </a:avLst>
          </a:prstGeom>
          <a:solidFill>
            <a:srgbClr val="F9F9F9"/>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C8F520E9-9721-8FCB-9642-438BED65A2ED}"/>
              </a:ext>
              <a:ext uri="{C183D7F6-B498-43B3-948B-1728B52AA6E4}">
                <adec:decorative xmlns:adec="http://schemas.microsoft.com/office/drawing/2017/decorative" val="1"/>
              </a:ext>
            </a:extLst>
          </p:cNvPr>
          <p:cNvSpPr/>
          <p:nvPr/>
        </p:nvSpPr>
        <p:spPr bwMode="auto">
          <a:xfrm>
            <a:off x="9039835" y="637864"/>
            <a:ext cx="2582556" cy="4716297"/>
          </a:xfrm>
          <a:prstGeom prst="roundRect">
            <a:avLst>
              <a:gd name="adj" fmla="val 11058"/>
            </a:avLst>
          </a:prstGeom>
          <a:solidFill>
            <a:srgbClr val="F9F9F9"/>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121531C5-8573-4258-23E4-DB500D5033BE}"/>
              </a:ext>
            </a:extLst>
          </p:cNvPr>
          <p:cNvSpPr txBox="1">
            <a:spLocks/>
          </p:cNvSpPr>
          <p:nvPr/>
        </p:nvSpPr>
        <p:spPr>
          <a:xfrm>
            <a:off x="3516673" y="1260928"/>
            <a:ext cx="2334098" cy="2577741"/>
          </a:xfrm>
          <a:prstGeom prst="roundRect">
            <a:avLst>
              <a:gd name="adj" fmla="val 6582"/>
            </a:avLst>
          </a:prstGeom>
          <a:solidFill>
            <a:srgbClr val="FFFFFF"/>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Quickly tune a custom model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by integrating a model built and trained in Azure ML in a Spark notebook</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Work faster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the ability to user your preferred data science frameworks, languages, and tools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Bypass engineering dependencies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the ability to use your preferred no-code ML Ops to deploy and operate models in production</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Tap into proven-at-scale models and services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to accelerate your AI differentiation (AOAI, Cognitive Services, ONNX integration, etc).</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endParaRPr>
          </a:p>
        </p:txBody>
      </p:sp>
      <p:sp>
        <p:nvSpPr>
          <p:cNvPr id="6" name="Text Placeholder 4">
            <a:extLst>
              <a:ext uri="{FF2B5EF4-FFF2-40B4-BE49-F238E27FC236}">
                <a16:creationId xmlns:a16="http://schemas.microsoft.com/office/drawing/2014/main" id="{59217126-D47C-8219-86B6-8C7EEC602C64}"/>
              </a:ext>
            </a:extLst>
          </p:cNvPr>
          <p:cNvSpPr txBox="1">
            <a:spLocks/>
          </p:cNvSpPr>
          <p:nvPr/>
        </p:nvSpPr>
        <p:spPr>
          <a:xfrm>
            <a:off x="6359361" y="1260928"/>
            <a:ext cx="2334098" cy="2577741"/>
          </a:xfrm>
          <a:prstGeom prst="roundRect">
            <a:avLst>
              <a:gd name="adj" fmla="val 6582"/>
            </a:avLst>
          </a:prstGeom>
          <a:solidFill>
            <a:srgbClr val="FFFFFF"/>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Avoid slow, progress-stagnating data wrangling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by seamlessly triggering a workflow that can unlock data engineering tools and capabilities quickly. </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Accelerate your work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visual and SQL based tools for self-serve data transformations and modeling as well as self-serve tools for reporting, dashboards, and data visualizations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Turn data into impact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industry-leading BI tools and integration with the apps your people use everyday like Microsoft 365</a:t>
            </a:r>
          </a:p>
        </p:txBody>
      </p:sp>
      <p:sp>
        <p:nvSpPr>
          <p:cNvPr id="7" name="Text Placeholder 4">
            <a:extLst>
              <a:ext uri="{FF2B5EF4-FFF2-40B4-BE49-F238E27FC236}">
                <a16:creationId xmlns:a16="http://schemas.microsoft.com/office/drawing/2014/main" id="{FD44ED01-E9C8-4E76-D454-1325B68AE147}"/>
              </a:ext>
            </a:extLst>
          </p:cNvPr>
          <p:cNvSpPr txBox="1">
            <a:spLocks/>
          </p:cNvSpPr>
          <p:nvPr/>
        </p:nvSpPr>
        <p:spPr>
          <a:xfrm>
            <a:off x="9184383" y="1260928"/>
            <a:ext cx="2334098" cy="2577741"/>
          </a:xfrm>
          <a:prstGeom prst="roundRect">
            <a:avLst>
              <a:gd name="adj" fmla="val 6582"/>
            </a:avLst>
          </a:prstGeom>
          <a:solidFill>
            <a:srgbClr val="FFFFFF"/>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Make more data-driven decisions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actionable insights and intelligence in your preferred applications </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Maintain access to all the data you need</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 without being overwhelmed by data ancillary to your role thanks to fine grain data access management controls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Act on data, at scale and in a timely manner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by describing business conditions in a no-code experience to launch actions such as Email, Teams notifications, Power Automate flows and call into third party action systems.</a:t>
            </a:r>
          </a:p>
        </p:txBody>
      </p:sp>
      <p:sp>
        <p:nvSpPr>
          <p:cNvPr id="8" name="Rectangle: Rounded Corners 7">
            <a:extLst>
              <a:ext uri="{FF2B5EF4-FFF2-40B4-BE49-F238E27FC236}">
                <a16:creationId xmlns:a16="http://schemas.microsoft.com/office/drawing/2014/main" id="{E14D8AE3-1F55-5DDC-41A6-9112F0894649}"/>
              </a:ext>
              <a:ext uri="{C183D7F6-B498-43B3-948B-1728B52AA6E4}">
                <adec:decorative xmlns:adec="http://schemas.microsoft.com/office/drawing/2017/decorative" val="1"/>
              </a:ext>
            </a:extLst>
          </p:cNvPr>
          <p:cNvSpPr/>
          <p:nvPr/>
        </p:nvSpPr>
        <p:spPr bwMode="auto">
          <a:xfrm>
            <a:off x="538311" y="5552005"/>
            <a:ext cx="11071077" cy="956189"/>
          </a:xfrm>
          <a:prstGeom prst="roundRect">
            <a:avLst/>
          </a:prstGeom>
          <a:solidFill>
            <a:srgbClr val="F9F9F9"/>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AB090C0F-03DC-3EB8-CC72-6C17DA1185E9}"/>
              </a:ext>
              <a:ext uri="{C183D7F6-B498-43B3-948B-1728B52AA6E4}">
                <adec:decorative xmlns:adec="http://schemas.microsoft.com/office/drawing/2017/decorative" val="1"/>
              </a:ext>
            </a:extLst>
          </p:cNvPr>
          <p:cNvSpPr/>
          <p:nvPr/>
        </p:nvSpPr>
        <p:spPr bwMode="auto">
          <a:xfrm>
            <a:off x="584201" y="637864"/>
            <a:ext cx="2582556" cy="4716297"/>
          </a:xfrm>
          <a:prstGeom prst="roundRect">
            <a:avLst>
              <a:gd name="adj" fmla="val 11058"/>
            </a:avLst>
          </a:prstGeom>
          <a:solidFill>
            <a:srgbClr val="F9F9F9"/>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Text Placeholder 6">
            <a:extLst>
              <a:ext uri="{FF2B5EF4-FFF2-40B4-BE49-F238E27FC236}">
                <a16:creationId xmlns:a16="http://schemas.microsoft.com/office/drawing/2014/main" id="{51F4AA95-B050-98E5-A3AD-C1FE1C50749D}"/>
              </a:ext>
            </a:extLst>
          </p:cNvPr>
          <p:cNvSpPr txBox="1">
            <a:spLocks/>
          </p:cNvSpPr>
          <p:nvPr/>
        </p:nvSpPr>
        <p:spPr>
          <a:xfrm>
            <a:off x="584200" y="1028930"/>
            <a:ext cx="2532063"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A446F"/>
                </a:solidFill>
                <a:effectLst/>
                <a:uLnTx/>
                <a:uFillTx/>
                <a:latin typeface="Segoe UI Semibold"/>
                <a:ea typeface="+mn-ea"/>
                <a:cs typeface="Segoe UI" panose="020B0502040204020203" pitchFamily="34" charset="0"/>
              </a:rPr>
              <a:t>Data Engineers</a:t>
            </a:r>
          </a:p>
        </p:txBody>
      </p:sp>
      <p:sp>
        <p:nvSpPr>
          <p:cNvPr id="11" name="Text Placeholder 4">
            <a:extLst>
              <a:ext uri="{FF2B5EF4-FFF2-40B4-BE49-F238E27FC236}">
                <a16:creationId xmlns:a16="http://schemas.microsoft.com/office/drawing/2014/main" id="{A810E6B3-68F5-7819-2846-0A59AB2BF8D9}"/>
              </a:ext>
            </a:extLst>
          </p:cNvPr>
          <p:cNvSpPr txBox="1">
            <a:spLocks/>
          </p:cNvSpPr>
          <p:nvPr/>
        </p:nvSpPr>
        <p:spPr>
          <a:xfrm>
            <a:off x="691209" y="1260928"/>
            <a:ext cx="2334098" cy="2577741"/>
          </a:xfrm>
          <a:prstGeom prst="roundRect">
            <a:avLst>
              <a:gd name="adj" fmla="val 6582"/>
            </a:avLst>
          </a:prstGeom>
          <a:solidFill>
            <a:srgbClr val="FFFFFF"/>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rgbClr val="000000"/>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rgbClr val="000000"/>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rgbClr val="000000"/>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rgbClr val="000000"/>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Execute faster </a:t>
            </a:r>
            <a:r>
              <a:rPr kumimoji="0" lang="en-GB"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the ability to spin up a Spark VM cluster in seconds, or configure with familiar experiences like Git DevOps pipelines for data engineering artifacts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Streamline your work </a:t>
            </a:r>
            <a:r>
              <a:rPr kumimoji="0" lang="en-GB"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a single platform to build and operate real-time analytics pipelines, data lakes, lake houses, warehouses, marts, and cubes using your preferred IDE, plug-ins, and tools. </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Reduce costly data replication </a:t>
            </a:r>
            <a:r>
              <a:rPr kumimoji="0" lang="en-GB"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and movement with the ability to produce base datasets that can serve data analysts and data scientists without needing to build pipelines</a:t>
            </a:r>
          </a:p>
        </p:txBody>
      </p:sp>
      <p:sp>
        <p:nvSpPr>
          <p:cNvPr id="12" name="Text Placeholder 4">
            <a:extLst>
              <a:ext uri="{FF2B5EF4-FFF2-40B4-BE49-F238E27FC236}">
                <a16:creationId xmlns:a16="http://schemas.microsoft.com/office/drawing/2014/main" id="{6421B5D9-C15E-1261-CF82-2D1AD6FE02F4}"/>
              </a:ext>
            </a:extLst>
          </p:cNvPr>
          <p:cNvSpPr txBox="1">
            <a:spLocks/>
          </p:cNvSpPr>
          <p:nvPr/>
        </p:nvSpPr>
        <p:spPr>
          <a:xfrm>
            <a:off x="691208" y="3916195"/>
            <a:ext cx="2334099" cy="1376328"/>
          </a:xfrm>
          <a:prstGeom prst="roundRect">
            <a:avLst/>
          </a:prstGeom>
          <a:solidFill>
            <a:srgbClr val="FFFFFF"/>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13" name="Graphic 12">
            <a:extLst>
              <a:ext uri="{FF2B5EF4-FFF2-40B4-BE49-F238E27FC236}">
                <a16:creationId xmlns:a16="http://schemas.microsoft.com/office/drawing/2014/main" id="{56589A98-CBC8-F78D-C6E1-E2363A358CD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1098" y="4706795"/>
            <a:ext cx="320040" cy="320040"/>
          </a:xfrm>
          <a:prstGeom prst="rect">
            <a:avLst/>
          </a:prstGeom>
        </p:spPr>
      </p:pic>
      <p:pic>
        <p:nvPicPr>
          <p:cNvPr id="14" name="Graphic 13">
            <a:extLst>
              <a:ext uri="{FF2B5EF4-FFF2-40B4-BE49-F238E27FC236}">
                <a16:creationId xmlns:a16="http://schemas.microsoft.com/office/drawing/2014/main" id="{26C75017-C23D-1D18-DAE1-AF18E3ECA9A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8810" y="4211226"/>
            <a:ext cx="274320" cy="274320"/>
          </a:xfrm>
          <a:prstGeom prst="rect">
            <a:avLst/>
          </a:prstGeom>
        </p:spPr>
      </p:pic>
      <p:pic>
        <p:nvPicPr>
          <p:cNvPr id="15" name="Graphic 14">
            <a:extLst>
              <a:ext uri="{FF2B5EF4-FFF2-40B4-BE49-F238E27FC236}">
                <a16:creationId xmlns:a16="http://schemas.microsoft.com/office/drawing/2014/main" id="{EBF8A2FD-1407-A590-F2CD-08F380EB2A4E}"/>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05388" y="4211226"/>
            <a:ext cx="274320" cy="274320"/>
          </a:xfrm>
          <a:prstGeom prst="rect">
            <a:avLst/>
          </a:prstGeom>
        </p:spPr>
      </p:pic>
      <p:pic>
        <p:nvPicPr>
          <p:cNvPr id="16" name="Graphic 15">
            <a:extLst>
              <a:ext uri="{FF2B5EF4-FFF2-40B4-BE49-F238E27FC236}">
                <a16:creationId xmlns:a16="http://schemas.microsoft.com/office/drawing/2014/main" id="{4AF5591F-1BD4-1B9E-AF88-101BC15C3C9F}"/>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27380" y="4737275"/>
            <a:ext cx="274320" cy="274320"/>
          </a:xfrm>
          <a:prstGeom prst="rect">
            <a:avLst/>
          </a:prstGeom>
        </p:spPr>
      </p:pic>
      <p:sp>
        <p:nvSpPr>
          <p:cNvPr id="17" name="Text Placeholder 7">
            <a:extLst>
              <a:ext uri="{FF2B5EF4-FFF2-40B4-BE49-F238E27FC236}">
                <a16:creationId xmlns:a16="http://schemas.microsoft.com/office/drawing/2014/main" id="{3C9F4343-BB99-5F6E-9200-DC0974FF143E}"/>
              </a:ext>
            </a:extLst>
          </p:cNvPr>
          <p:cNvSpPr txBox="1">
            <a:spLocks/>
          </p:cNvSpPr>
          <p:nvPr/>
        </p:nvSpPr>
        <p:spPr>
          <a:xfrm>
            <a:off x="3413125" y="1028930"/>
            <a:ext cx="2533650"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A446F"/>
                </a:solidFill>
                <a:effectLst/>
                <a:uLnTx/>
                <a:uFillTx/>
                <a:latin typeface="Segoe UI Semibold"/>
                <a:ea typeface="+mn-ea"/>
                <a:cs typeface="Segoe UI" panose="020B0502040204020203" pitchFamily="34" charset="0"/>
              </a:rPr>
              <a:t>Data Scientists</a:t>
            </a:r>
          </a:p>
        </p:txBody>
      </p:sp>
      <p:sp>
        <p:nvSpPr>
          <p:cNvPr id="18" name="Text Placeholder 5">
            <a:extLst>
              <a:ext uri="{FF2B5EF4-FFF2-40B4-BE49-F238E27FC236}">
                <a16:creationId xmlns:a16="http://schemas.microsoft.com/office/drawing/2014/main" id="{0134D2FB-EE51-D224-C061-EDF50398C2F5}"/>
              </a:ext>
            </a:extLst>
          </p:cNvPr>
          <p:cNvSpPr txBox="1">
            <a:spLocks/>
          </p:cNvSpPr>
          <p:nvPr/>
        </p:nvSpPr>
        <p:spPr>
          <a:xfrm>
            <a:off x="3520133" y="3916195"/>
            <a:ext cx="2331720" cy="1376328"/>
          </a:xfrm>
          <a:prstGeom prst="roundRect">
            <a:avLst/>
          </a:prstGeom>
          <a:solidFill>
            <a:srgbClr val="FFFFFF"/>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dirty="0">
              <a:ln>
                <a:noFill/>
              </a:ln>
              <a:solidFill>
                <a:srgbClr val="2A446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dirty="0">
              <a:ln>
                <a:noFill/>
              </a:ln>
              <a:solidFill>
                <a:srgbClr val="2A446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dirty="0">
              <a:ln>
                <a:noFill/>
              </a:ln>
              <a:solidFill>
                <a:srgbClr val="2A446F"/>
              </a:solidFill>
              <a:effectLst/>
              <a:uLnTx/>
              <a:uFillTx/>
              <a:latin typeface="Segoe UI"/>
              <a:ea typeface="+mn-ea"/>
              <a:cs typeface="Segoe UI" panose="020B0502040204020203" pitchFamily="34" charset="0"/>
            </a:endParaRPr>
          </a:p>
        </p:txBody>
      </p:sp>
      <p:pic>
        <p:nvPicPr>
          <p:cNvPr id="19" name="Picture 4">
            <a:extLst>
              <a:ext uri="{FF2B5EF4-FFF2-40B4-BE49-F238E27FC236}">
                <a16:creationId xmlns:a16="http://schemas.microsoft.com/office/drawing/2014/main" id="{E8D0DEEA-9622-B06F-1BF4-4F0B57893144}"/>
              </a:ext>
              <a:ext uri="{C183D7F6-B498-43B3-948B-1728B52AA6E4}">
                <adec:decorative xmlns:adec="http://schemas.microsoft.com/office/drawing/2017/decorative" val="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41751" y="4373346"/>
            <a:ext cx="274320" cy="295169"/>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a:extLst>
              <a:ext uri="{FF2B5EF4-FFF2-40B4-BE49-F238E27FC236}">
                <a16:creationId xmlns:a16="http://schemas.microsoft.com/office/drawing/2014/main" id="{DA08857F-6546-F361-DFB1-5018A8845FD8}"/>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952313" y="4360910"/>
            <a:ext cx="320040" cy="320040"/>
          </a:xfrm>
          <a:prstGeom prst="rect">
            <a:avLst/>
          </a:prstGeom>
        </p:spPr>
      </p:pic>
      <p:sp>
        <p:nvSpPr>
          <p:cNvPr id="21" name="Text Placeholder 8">
            <a:extLst>
              <a:ext uri="{FF2B5EF4-FFF2-40B4-BE49-F238E27FC236}">
                <a16:creationId xmlns:a16="http://schemas.microsoft.com/office/drawing/2014/main" id="{D2B67794-D0A6-FC08-7A8C-8662FCFD6BEE}"/>
              </a:ext>
            </a:extLst>
          </p:cNvPr>
          <p:cNvSpPr txBox="1">
            <a:spLocks/>
          </p:cNvSpPr>
          <p:nvPr/>
        </p:nvSpPr>
        <p:spPr>
          <a:xfrm>
            <a:off x="6244208" y="1028930"/>
            <a:ext cx="2532063"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A446F"/>
                </a:solidFill>
                <a:effectLst/>
                <a:uLnTx/>
                <a:uFillTx/>
                <a:latin typeface="Segoe UI Semibold"/>
                <a:ea typeface="+mn-ea"/>
                <a:cs typeface="Segoe UI" panose="020B0502040204020203" pitchFamily="34" charset="0"/>
              </a:rPr>
              <a:t>Data Analysts</a:t>
            </a:r>
          </a:p>
        </p:txBody>
      </p:sp>
      <p:sp>
        <p:nvSpPr>
          <p:cNvPr id="22" name="Text Placeholder 9">
            <a:extLst>
              <a:ext uri="{FF2B5EF4-FFF2-40B4-BE49-F238E27FC236}">
                <a16:creationId xmlns:a16="http://schemas.microsoft.com/office/drawing/2014/main" id="{EA0EC192-4E3E-CA6A-6DD2-5DA79BB3137E}"/>
              </a:ext>
            </a:extLst>
          </p:cNvPr>
          <p:cNvSpPr txBox="1">
            <a:spLocks/>
          </p:cNvSpPr>
          <p:nvPr/>
        </p:nvSpPr>
        <p:spPr>
          <a:xfrm>
            <a:off x="6351216" y="3916195"/>
            <a:ext cx="2331720" cy="1376328"/>
          </a:xfrm>
          <a:prstGeom prst="roundRect">
            <a:avLst/>
          </a:prstGeom>
          <a:solidFill>
            <a:srgbClr val="FFFFFF"/>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23" name="Graphic 22">
            <a:extLst>
              <a:ext uri="{FF2B5EF4-FFF2-40B4-BE49-F238E27FC236}">
                <a16:creationId xmlns:a16="http://schemas.microsoft.com/office/drawing/2014/main" id="{A5413BDD-2C28-2AB8-2C53-222BB6FA60B6}"/>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22506" y="4383770"/>
            <a:ext cx="274320" cy="274320"/>
          </a:xfrm>
          <a:prstGeom prst="rect">
            <a:avLst/>
          </a:prstGeom>
        </p:spPr>
      </p:pic>
      <p:sp>
        <p:nvSpPr>
          <p:cNvPr id="24" name="Text Placeholder 10">
            <a:extLst>
              <a:ext uri="{FF2B5EF4-FFF2-40B4-BE49-F238E27FC236}">
                <a16:creationId xmlns:a16="http://schemas.microsoft.com/office/drawing/2014/main" id="{B57C2BB0-9FC4-88FC-194D-7EB4798D48C9}"/>
              </a:ext>
            </a:extLst>
          </p:cNvPr>
          <p:cNvSpPr txBox="1">
            <a:spLocks/>
          </p:cNvSpPr>
          <p:nvPr/>
        </p:nvSpPr>
        <p:spPr>
          <a:xfrm>
            <a:off x="9073133" y="1028930"/>
            <a:ext cx="2533650"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A446F"/>
                </a:solidFill>
                <a:effectLst/>
                <a:uLnTx/>
                <a:uFillTx/>
                <a:latin typeface="Segoe UI Semibold"/>
                <a:ea typeface="+mn-ea"/>
                <a:cs typeface="Segoe UI" panose="020B0502040204020203" pitchFamily="34" charset="0"/>
              </a:rPr>
              <a:t>Data Citizens</a:t>
            </a:r>
          </a:p>
        </p:txBody>
      </p:sp>
      <p:sp>
        <p:nvSpPr>
          <p:cNvPr id="25" name="Text Placeholder 11">
            <a:extLst>
              <a:ext uri="{FF2B5EF4-FFF2-40B4-BE49-F238E27FC236}">
                <a16:creationId xmlns:a16="http://schemas.microsoft.com/office/drawing/2014/main" id="{75A45138-2A63-9726-A01A-37B8C3B62FC1}"/>
              </a:ext>
            </a:extLst>
          </p:cNvPr>
          <p:cNvSpPr txBox="1">
            <a:spLocks/>
          </p:cNvSpPr>
          <p:nvPr/>
        </p:nvSpPr>
        <p:spPr>
          <a:xfrm>
            <a:off x="9180141" y="3916195"/>
            <a:ext cx="2331720" cy="1376328"/>
          </a:xfrm>
          <a:prstGeom prst="roundRect">
            <a:avLst/>
          </a:prstGeom>
          <a:solidFill>
            <a:srgbClr val="FFFFFF"/>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26" name="Picture 25">
            <a:extLst>
              <a:ext uri="{FF2B5EF4-FFF2-40B4-BE49-F238E27FC236}">
                <a16:creationId xmlns:a16="http://schemas.microsoft.com/office/drawing/2014/main" id="{2637956D-6160-47A9-3D47-EB5DA96869C4}"/>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972891" y="4406371"/>
            <a:ext cx="274320" cy="301619"/>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41">
            <a:extLst>
              <a:ext uri="{FF2B5EF4-FFF2-40B4-BE49-F238E27FC236}">
                <a16:creationId xmlns:a16="http://schemas.microsoft.com/office/drawing/2014/main" id="{F01A7824-DF2D-939F-2048-6110CDEE7A96}"/>
              </a:ext>
              <a:ext uri="{C183D7F6-B498-43B3-948B-1728B52AA6E4}">
                <adec:decorative xmlns:adec="http://schemas.microsoft.com/office/drawing/2017/decorative" val="1"/>
              </a:ext>
            </a:extLst>
          </p:cNvPr>
          <p:cNvCxnSpPr>
            <a:cxnSpLocks/>
          </p:cNvCxnSpPr>
          <p:nvPr/>
        </p:nvCxnSpPr>
        <p:spPr>
          <a:xfrm>
            <a:off x="2797623" y="3695311"/>
            <a:ext cx="1005840" cy="0"/>
          </a:xfrm>
          <a:prstGeom prst="straightConnector1">
            <a:avLst/>
          </a:prstGeom>
          <a:noFill/>
          <a:ln w="28575" cap="rnd" cmpd="sng" algn="ctr">
            <a:solidFill>
              <a:srgbClr val="0078D3"/>
            </a:solidFill>
            <a:prstDash val="solid"/>
            <a:headEnd type="none" w="med" len="sm"/>
            <a:tailEnd type="arrow" w="med" len="med"/>
          </a:ln>
          <a:effectLst/>
        </p:spPr>
      </p:cxnSp>
      <p:cxnSp>
        <p:nvCxnSpPr>
          <p:cNvPr id="28" name="Straight Arrow Connector 41">
            <a:extLst>
              <a:ext uri="{FF2B5EF4-FFF2-40B4-BE49-F238E27FC236}">
                <a16:creationId xmlns:a16="http://schemas.microsoft.com/office/drawing/2014/main" id="{F7675729-787C-3138-57B9-AABC6FA0FE65}"/>
              </a:ext>
              <a:ext uri="{C183D7F6-B498-43B3-948B-1728B52AA6E4}">
                <adec:decorative xmlns:adec="http://schemas.microsoft.com/office/drawing/2017/decorative" val="1"/>
              </a:ext>
            </a:extLst>
          </p:cNvPr>
          <p:cNvCxnSpPr>
            <a:cxnSpLocks/>
          </p:cNvCxnSpPr>
          <p:nvPr/>
        </p:nvCxnSpPr>
        <p:spPr>
          <a:xfrm>
            <a:off x="5593080" y="3695311"/>
            <a:ext cx="1005840" cy="0"/>
          </a:xfrm>
          <a:prstGeom prst="straightConnector1">
            <a:avLst/>
          </a:prstGeom>
          <a:noFill/>
          <a:ln w="28575" cap="rnd" cmpd="sng" algn="ctr">
            <a:solidFill>
              <a:srgbClr val="0078D3"/>
            </a:solidFill>
            <a:prstDash val="solid"/>
            <a:headEnd type="none" w="med" len="sm"/>
            <a:tailEnd type="arrow" w="med" len="med"/>
          </a:ln>
          <a:effectLst/>
        </p:spPr>
      </p:cxnSp>
      <p:cxnSp>
        <p:nvCxnSpPr>
          <p:cNvPr id="29" name="Straight Arrow Connector 42">
            <a:extLst>
              <a:ext uri="{FF2B5EF4-FFF2-40B4-BE49-F238E27FC236}">
                <a16:creationId xmlns:a16="http://schemas.microsoft.com/office/drawing/2014/main" id="{27D13440-A9BC-09C6-0B9F-E36E00A8ED60}"/>
              </a:ext>
              <a:ext uri="{C183D7F6-B498-43B3-948B-1728B52AA6E4}">
                <adec:decorative xmlns:adec="http://schemas.microsoft.com/office/drawing/2017/decorative" val="1"/>
              </a:ext>
            </a:extLst>
          </p:cNvPr>
          <p:cNvCxnSpPr>
            <a:cxnSpLocks/>
          </p:cNvCxnSpPr>
          <p:nvPr/>
        </p:nvCxnSpPr>
        <p:spPr>
          <a:xfrm>
            <a:off x="8455535" y="3695311"/>
            <a:ext cx="1005840" cy="0"/>
          </a:xfrm>
          <a:prstGeom prst="straightConnector1">
            <a:avLst/>
          </a:prstGeom>
          <a:noFill/>
          <a:ln w="28575" cap="rnd" cmpd="sng" algn="ctr">
            <a:solidFill>
              <a:srgbClr val="0078D3"/>
            </a:solidFill>
            <a:prstDash val="solid"/>
            <a:headEnd type="none" w="med" len="sm"/>
            <a:tailEnd type="arrow" w="med" len="med"/>
          </a:ln>
          <a:effectLst/>
        </p:spPr>
      </p:cxnSp>
      <p:cxnSp>
        <p:nvCxnSpPr>
          <p:cNvPr id="30" name="Connector: Elbow 29">
            <a:extLst>
              <a:ext uri="{FF2B5EF4-FFF2-40B4-BE49-F238E27FC236}">
                <a16:creationId xmlns:a16="http://schemas.microsoft.com/office/drawing/2014/main" id="{31955ACC-0FAB-8016-9015-192BDAA1DF8B}"/>
              </a:ext>
              <a:ext uri="{C183D7F6-B498-43B3-948B-1728B52AA6E4}">
                <adec:decorative xmlns:adec="http://schemas.microsoft.com/office/drawing/2017/decorative" val="1"/>
              </a:ext>
            </a:extLst>
          </p:cNvPr>
          <p:cNvCxnSpPr>
            <a:cxnSpLocks/>
          </p:cNvCxnSpPr>
          <p:nvPr/>
        </p:nvCxnSpPr>
        <p:spPr>
          <a:xfrm rot="5400000" flipH="1" flipV="1">
            <a:off x="4874245" y="2511121"/>
            <a:ext cx="13941" cy="5541228"/>
          </a:xfrm>
          <a:prstGeom prst="bentConnector4">
            <a:avLst>
              <a:gd name="adj1" fmla="val -1326210"/>
              <a:gd name="adj2" fmla="val 99993"/>
            </a:avLst>
          </a:prstGeom>
          <a:noFill/>
          <a:ln w="28575" cap="rnd" cmpd="sng" algn="ctr">
            <a:solidFill>
              <a:srgbClr val="0078D3"/>
            </a:solidFill>
            <a:prstDash val="solid"/>
            <a:headEnd type="none" w="med" len="sm"/>
            <a:tailEnd type="arrow" w="med" len="med"/>
          </a:ln>
          <a:effectLst/>
        </p:spPr>
      </p:cxnSp>
      <p:sp>
        <p:nvSpPr>
          <p:cNvPr id="31" name="Rectangle 47">
            <a:extLst>
              <a:ext uri="{FF2B5EF4-FFF2-40B4-BE49-F238E27FC236}">
                <a16:creationId xmlns:a16="http://schemas.microsoft.com/office/drawing/2014/main" id="{176408B1-02D2-CC10-F813-EDE233CAB7A0}"/>
              </a:ext>
            </a:extLst>
          </p:cNvPr>
          <p:cNvSpPr/>
          <p:nvPr/>
        </p:nvSpPr>
        <p:spPr>
          <a:xfrm>
            <a:off x="2896176" y="3421414"/>
            <a:ext cx="731520" cy="548640"/>
          </a:xfrm>
          <a:prstGeom prst="roundRect">
            <a:avLst/>
          </a:prstGeom>
          <a:solidFill>
            <a:srgbClr val="F9F9F9"/>
          </a:solidFill>
          <a:ln w="10795" cap="flat" cmpd="sng" algn="ctr">
            <a:noFill/>
            <a:prstDash val="solid"/>
          </a:ln>
          <a:effectLst>
            <a:outerShdw blurRad="50800" dist="38100" dir="2700000" algn="tl" rotWithShape="0">
              <a:prstClr val="black">
                <a:alpha val="40000"/>
              </a:prstClr>
            </a:outerShdw>
          </a:effectLst>
        </p:spPr>
        <p:txBody>
          <a:bodyPr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latin typeface="Segoe UI Semibold"/>
                <a:ea typeface="+mn-ea"/>
                <a:cs typeface="Segoe UI" panose="020B0502040204020203" pitchFamily="34" charset="0"/>
              </a:rPr>
              <a:t>Serve data via warehouse or lakehouse </a:t>
            </a:r>
          </a:p>
        </p:txBody>
      </p:sp>
      <p:sp>
        <p:nvSpPr>
          <p:cNvPr id="32" name="Rectangle 48">
            <a:extLst>
              <a:ext uri="{FF2B5EF4-FFF2-40B4-BE49-F238E27FC236}">
                <a16:creationId xmlns:a16="http://schemas.microsoft.com/office/drawing/2014/main" id="{73D1E4F1-14B3-F013-0AE9-0BB40C021F79}"/>
              </a:ext>
            </a:extLst>
          </p:cNvPr>
          <p:cNvSpPr/>
          <p:nvPr/>
        </p:nvSpPr>
        <p:spPr>
          <a:xfrm>
            <a:off x="5697153" y="3421414"/>
            <a:ext cx="731520" cy="548640"/>
          </a:xfrm>
          <a:prstGeom prst="roundRect">
            <a:avLst/>
          </a:prstGeom>
          <a:solidFill>
            <a:srgbClr val="F9F9F9"/>
          </a:solidFill>
          <a:ln w="10795" cap="flat" cmpd="sng" algn="ctr">
            <a:noFill/>
            <a:prstDash val="solid"/>
          </a:ln>
          <a:effectLst>
            <a:outerShdw blurRad="50800" dist="38100" dir="2700000" algn="tl" rotWithShape="0">
              <a:prstClr val="black">
                <a:alpha val="40000"/>
              </a:prstClr>
            </a:outerShdw>
          </a:effectLst>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latin typeface="Segoe UI Semibold"/>
                <a:ea typeface="+mn-ea"/>
                <a:cs typeface="Segoe UI" panose="020B0502040204020203" pitchFamily="34" charset="0"/>
              </a:rPr>
              <a:t>Serve transformed data</a:t>
            </a:r>
          </a:p>
        </p:txBody>
      </p:sp>
      <p:sp>
        <p:nvSpPr>
          <p:cNvPr id="33" name="Rectangle 49">
            <a:extLst>
              <a:ext uri="{FF2B5EF4-FFF2-40B4-BE49-F238E27FC236}">
                <a16:creationId xmlns:a16="http://schemas.microsoft.com/office/drawing/2014/main" id="{EF5CF939-1628-FF91-4D61-99E280EF1E4C}"/>
              </a:ext>
            </a:extLst>
          </p:cNvPr>
          <p:cNvSpPr/>
          <p:nvPr/>
        </p:nvSpPr>
        <p:spPr>
          <a:xfrm>
            <a:off x="8544158" y="3421414"/>
            <a:ext cx="731520" cy="548640"/>
          </a:xfrm>
          <a:prstGeom prst="roundRect">
            <a:avLst>
              <a:gd name="adj" fmla="val 8080"/>
            </a:avLst>
          </a:prstGeom>
          <a:solidFill>
            <a:srgbClr val="F9F9F9"/>
          </a:solidFill>
          <a:ln w="10795" cap="flat" cmpd="sng" algn="ctr">
            <a:noFill/>
            <a:prstDash val="solid"/>
          </a:ln>
          <a:effectLst>
            <a:outerShdw blurRad="50800" dist="38100" dir="2700000" algn="tl" rotWithShape="0">
              <a:prstClr val="black">
                <a:alpha val="40000"/>
              </a:prstClr>
            </a:outerShdw>
          </a:effectLst>
        </p:spPr>
        <p:txBody>
          <a:bodyPr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latin typeface="Segoe UI Semibold"/>
                <a:ea typeface="+mn-ea"/>
                <a:cs typeface="Segoe UI" panose="020B0502040204020203" pitchFamily="34" charset="0"/>
              </a:rPr>
              <a:t>Serve insights via embedding</a:t>
            </a:r>
          </a:p>
        </p:txBody>
      </p:sp>
      <p:sp>
        <p:nvSpPr>
          <p:cNvPr id="34" name="Rectangle 48">
            <a:extLst>
              <a:ext uri="{FF2B5EF4-FFF2-40B4-BE49-F238E27FC236}">
                <a16:creationId xmlns:a16="http://schemas.microsoft.com/office/drawing/2014/main" id="{29D61CFE-D272-D96E-9C90-D851973FDE0A}"/>
              </a:ext>
            </a:extLst>
          </p:cNvPr>
          <p:cNvSpPr/>
          <p:nvPr/>
        </p:nvSpPr>
        <p:spPr>
          <a:xfrm>
            <a:off x="3712677" y="5358943"/>
            <a:ext cx="2337076" cy="215445"/>
          </a:xfrm>
          <a:prstGeom prst="roundRect">
            <a:avLst/>
          </a:prstGeom>
          <a:solidFill>
            <a:srgbClr val="F9F9F9"/>
          </a:solidFill>
          <a:ln w="10795" cap="flat" cmpd="sng" algn="ctr">
            <a:noFill/>
            <a:prstDash val="solid"/>
          </a:ln>
          <a:effectLst>
            <a:outerShdw blurRad="50800" dist="38100" dir="2700000" algn="tl" rotWithShape="0">
              <a:prstClr val="black">
                <a:alpha val="40000"/>
              </a:prst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latin typeface="Segoe UI Semibold"/>
                <a:ea typeface="+mn-ea"/>
                <a:cs typeface="Segoe UI" panose="020B0502040204020203" pitchFamily="34" charset="0"/>
              </a:rPr>
              <a:t>Serve data via warehouse or lakehouse</a:t>
            </a:r>
          </a:p>
        </p:txBody>
      </p:sp>
      <p:sp>
        <p:nvSpPr>
          <p:cNvPr id="35" name="Oval 34">
            <a:extLst>
              <a:ext uri="{FF2B5EF4-FFF2-40B4-BE49-F238E27FC236}">
                <a16:creationId xmlns:a16="http://schemas.microsoft.com/office/drawing/2014/main" id="{23CF9CA1-2CAD-84AD-63F6-27A10621A3B6}"/>
              </a:ext>
              <a:ext uri="{C183D7F6-B498-43B3-948B-1728B52AA6E4}">
                <adec:decorative xmlns:adec="http://schemas.microsoft.com/office/drawing/2017/decorative" val="1"/>
              </a:ext>
            </a:extLst>
          </p:cNvPr>
          <p:cNvSpPr/>
          <p:nvPr/>
        </p:nvSpPr>
        <p:spPr bwMode="auto">
          <a:xfrm>
            <a:off x="1502625" y="316716"/>
            <a:ext cx="721980" cy="721980"/>
          </a:xfrm>
          <a:prstGeom prst="ellipse">
            <a:avLst/>
          </a:prstGeom>
          <a:solidFill>
            <a:srgbClr val="FFFFFF"/>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err="1">
              <a:ln>
                <a:noFill/>
              </a:ln>
              <a:solidFill>
                <a:srgbClr val="000000"/>
              </a:solidFill>
              <a:effectLst/>
              <a:uLnTx/>
              <a:uFillTx/>
              <a:latin typeface="Segoe UI Semibold"/>
            </a:endParaRPr>
          </a:p>
        </p:txBody>
      </p:sp>
      <p:sp>
        <p:nvSpPr>
          <p:cNvPr id="36" name="Oval 35">
            <a:extLst>
              <a:ext uri="{FF2B5EF4-FFF2-40B4-BE49-F238E27FC236}">
                <a16:creationId xmlns:a16="http://schemas.microsoft.com/office/drawing/2014/main" id="{799DC198-0085-25D5-7185-4953FBBB4178}"/>
              </a:ext>
              <a:ext uri="{C183D7F6-B498-43B3-948B-1728B52AA6E4}">
                <adec:decorative xmlns:adec="http://schemas.microsoft.com/office/drawing/2017/decorative" val="1"/>
              </a:ext>
            </a:extLst>
          </p:cNvPr>
          <p:cNvSpPr/>
          <p:nvPr/>
        </p:nvSpPr>
        <p:spPr bwMode="auto">
          <a:xfrm>
            <a:off x="4344492" y="316716"/>
            <a:ext cx="721980" cy="721980"/>
          </a:xfrm>
          <a:prstGeom prst="ellipse">
            <a:avLst/>
          </a:prstGeom>
          <a:solidFill>
            <a:srgbClr val="FFFFFF"/>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err="1">
              <a:ln>
                <a:noFill/>
              </a:ln>
              <a:solidFill>
                <a:srgbClr val="000000"/>
              </a:solidFill>
              <a:effectLst/>
              <a:uLnTx/>
              <a:uFillTx/>
              <a:latin typeface="Segoe UI Semibold"/>
            </a:endParaRPr>
          </a:p>
        </p:txBody>
      </p:sp>
      <p:sp>
        <p:nvSpPr>
          <p:cNvPr id="37" name="Oval 36">
            <a:extLst>
              <a:ext uri="{FF2B5EF4-FFF2-40B4-BE49-F238E27FC236}">
                <a16:creationId xmlns:a16="http://schemas.microsoft.com/office/drawing/2014/main" id="{7BE1DDB0-2CF0-57D4-6CED-0234952869B4}"/>
              </a:ext>
              <a:ext uri="{C183D7F6-B498-43B3-948B-1728B52AA6E4}">
                <adec:decorative xmlns:adec="http://schemas.microsoft.com/office/drawing/2017/decorative" val="1"/>
              </a:ext>
            </a:extLst>
          </p:cNvPr>
          <p:cNvSpPr/>
          <p:nvPr/>
        </p:nvSpPr>
        <p:spPr bwMode="auto">
          <a:xfrm>
            <a:off x="7151854" y="316716"/>
            <a:ext cx="721980" cy="721980"/>
          </a:xfrm>
          <a:prstGeom prst="ellipse">
            <a:avLst/>
          </a:prstGeom>
          <a:solidFill>
            <a:srgbClr val="FFFFFF"/>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err="1">
              <a:ln>
                <a:noFill/>
              </a:ln>
              <a:solidFill>
                <a:srgbClr val="000000"/>
              </a:solidFill>
              <a:effectLst/>
              <a:uLnTx/>
              <a:uFillTx/>
              <a:latin typeface="Segoe UI Semibold"/>
            </a:endParaRPr>
          </a:p>
        </p:txBody>
      </p:sp>
      <p:sp>
        <p:nvSpPr>
          <p:cNvPr id="38" name="Oval 37">
            <a:extLst>
              <a:ext uri="{FF2B5EF4-FFF2-40B4-BE49-F238E27FC236}">
                <a16:creationId xmlns:a16="http://schemas.microsoft.com/office/drawing/2014/main" id="{E9C475E0-B888-91B1-3D81-273D1518F8DF}"/>
              </a:ext>
              <a:ext uri="{C183D7F6-B498-43B3-948B-1728B52AA6E4}">
                <adec:decorative xmlns:adec="http://schemas.microsoft.com/office/drawing/2017/decorative" val="1"/>
              </a:ext>
            </a:extLst>
          </p:cNvPr>
          <p:cNvSpPr/>
          <p:nvPr/>
        </p:nvSpPr>
        <p:spPr bwMode="auto">
          <a:xfrm>
            <a:off x="9968756" y="316716"/>
            <a:ext cx="721980" cy="721980"/>
          </a:xfrm>
          <a:prstGeom prst="ellipse">
            <a:avLst/>
          </a:prstGeom>
          <a:solidFill>
            <a:srgbClr val="FFFFFF"/>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err="1">
              <a:ln>
                <a:noFill/>
              </a:ln>
              <a:solidFill>
                <a:srgbClr val="000000"/>
              </a:solidFill>
              <a:effectLst/>
              <a:uLnTx/>
              <a:uFillTx/>
              <a:latin typeface="Segoe UI Semibold"/>
            </a:endParaRPr>
          </a:p>
        </p:txBody>
      </p:sp>
      <p:pic>
        <p:nvPicPr>
          <p:cNvPr id="39" name="Picture 38">
            <a:extLst>
              <a:ext uri="{FF2B5EF4-FFF2-40B4-BE49-F238E27FC236}">
                <a16:creationId xmlns:a16="http://schemas.microsoft.com/office/drawing/2014/main" id="{7D53028E-0932-28D5-0866-689DCB13EDFE}"/>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l="18212" t="14218" r="39503" b="57591"/>
          <a:stretch/>
        </p:blipFill>
        <p:spPr>
          <a:xfrm>
            <a:off x="7192804" y="357666"/>
            <a:ext cx="640080" cy="640080"/>
          </a:xfrm>
          <a:prstGeom prst="ellipse">
            <a:avLst/>
          </a:prstGeom>
        </p:spPr>
      </p:pic>
      <p:pic>
        <p:nvPicPr>
          <p:cNvPr id="40" name="Picture 39">
            <a:extLst>
              <a:ext uri="{FF2B5EF4-FFF2-40B4-BE49-F238E27FC236}">
                <a16:creationId xmlns:a16="http://schemas.microsoft.com/office/drawing/2014/main" id="{D9A56CB5-1749-B6AC-72C8-925FBA5F80BD}"/>
              </a:ext>
              <a:ext uri="{C183D7F6-B498-43B3-948B-1728B52AA6E4}">
                <adec:decorative xmlns:adec="http://schemas.microsoft.com/office/drawing/2017/decorative" val="1"/>
              </a:ext>
            </a:extLst>
          </p:cNvPr>
          <p:cNvPicPr>
            <a:picLocks noChangeAspect="1"/>
          </p:cNvPicPr>
          <p:nvPr/>
        </p:nvPicPr>
        <p:blipFill rotWithShape="1">
          <a:blip r:embed="rId18">
            <a:extLst>
              <a:ext uri="{28A0092B-C50C-407E-A947-70E740481C1C}">
                <a14:useLocalDpi xmlns:a14="http://schemas.microsoft.com/office/drawing/2010/main" val="0"/>
              </a:ext>
            </a:extLst>
          </a:blip>
          <a:srcRect l="34049" t="-1" r="24754" b="38212"/>
          <a:stretch/>
        </p:blipFill>
        <p:spPr>
          <a:xfrm>
            <a:off x="1543575" y="357666"/>
            <a:ext cx="640080" cy="640080"/>
          </a:xfrm>
          <a:prstGeom prst="ellipse">
            <a:avLst/>
          </a:prstGeom>
        </p:spPr>
      </p:pic>
      <p:pic>
        <p:nvPicPr>
          <p:cNvPr id="41" name="Picture 40">
            <a:extLst>
              <a:ext uri="{FF2B5EF4-FFF2-40B4-BE49-F238E27FC236}">
                <a16:creationId xmlns:a16="http://schemas.microsoft.com/office/drawing/2014/main" id="{030C0349-E8B7-0EB9-A0B7-DDDDCCBC7E9B}"/>
              </a:ext>
              <a:ext uri="{C183D7F6-B498-43B3-948B-1728B52AA6E4}">
                <adec:decorative xmlns:adec="http://schemas.microsoft.com/office/drawing/2017/decorative" val="1"/>
              </a:ext>
            </a:extLst>
          </p:cNvPr>
          <p:cNvPicPr>
            <a:picLocks noChangeAspect="1"/>
          </p:cNvPicPr>
          <p:nvPr/>
        </p:nvPicPr>
        <p:blipFill rotWithShape="1">
          <a:blip r:embed="rId19">
            <a:extLst>
              <a:ext uri="{28A0092B-C50C-407E-A947-70E740481C1C}">
                <a14:useLocalDpi xmlns:a14="http://schemas.microsoft.com/office/drawing/2010/main" val="0"/>
              </a:ext>
            </a:extLst>
          </a:blip>
          <a:srcRect l="13871" t="15531" r="30506" b="47385"/>
          <a:stretch/>
        </p:blipFill>
        <p:spPr>
          <a:xfrm>
            <a:off x="4385442" y="357666"/>
            <a:ext cx="640080" cy="640080"/>
          </a:xfrm>
          <a:prstGeom prst="ellipse">
            <a:avLst/>
          </a:prstGeom>
        </p:spPr>
      </p:pic>
      <p:pic>
        <p:nvPicPr>
          <p:cNvPr id="42" name="Picture 41">
            <a:extLst>
              <a:ext uri="{FF2B5EF4-FFF2-40B4-BE49-F238E27FC236}">
                <a16:creationId xmlns:a16="http://schemas.microsoft.com/office/drawing/2014/main" id="{B2D21533-E54A-8D3A-5945-C7C6ABDEA190}"/>
              </a:ext>
              <a:ext uri="{C183D7F6-B498-43B3-948B-1728B52AA6E4}">
                <adec:decorative xmlns:adec="http://schemas.microsoft.com/office/drawing/2017/decorative" val="1"/>
              </a:ext>
            </a:extLst>
          </p:cNvPr>
          <p:cNvPicPr>
            <a:picLocks noChangeAspect="1"/>
          </p:cNvPicPr>
          <p:nvPr/>
        </p:nvPicPr>
        <p:blipFill rotWithShape="1">
          <a:blip r:embed="rId20">
            <a:extLst>
              <a:ext uri="{28A0092B-C50C-407E-A947-70E740481C1C}">
                <a14:useLocalDpi xmlns:a14="http://schemas.microsoft.com/office/drawing/2010/main" val="0"/>
              </a:ext>
            </a:extLst>
          </a:blip>
          <a:srcRect l="21561" t="16547" r="28440" b="43996"/>
          <a:stretch/>
        </p:blipFill>
        <p:spPr>
          <a:xfrm>
            <a:off x="10009706" y="357666"/>
            <a:ext cx="640080" cy="640080"/>
          </a:xfrm>
          <a:prstGeom prst="ellipse">
            <a:avLst/>
          </a:prstGeom>
        </p:spPr>
      </p:pic>
      <p:sp>
        <p:nvSpPr>
          <p:cNvPr id="43" name="Text Placeholder 6">
            <a:extLst>
              <a:ext uri="{FF2B5EF4-FFF2-40B4-BE49-F238E27FC236}">
                <a16:creationId xmlns:a16="http://schemas.microsoft.com/office/drawing/2014/main" id="{4ECDBA51-59F7-C955-BB81-44ACEC317150}"/>
              </a:ext>
            </a:extLst>
          </p:cNvPr>
          <p:cNvSpPr txBox="1">
            <a:spLocks/>
          </p:cNvSpPr>
          <p:nvPr/>
        </p:nvSpPr>
        <p:spPr>
          <a:xfrm>
            <a:off x="1162208" y="5585478"/>
            <a:ext cx="2532063"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A446F"/>
                </a:solidFill>
                <a:effectLst/>
                <a:uLnTx/>
                <a:uFillTx/>
                <a:latin typeface="Segoe UI Semibold"/>
                <a:ea typeface="+mn-ea"/>
                <a:cs typeface="Segoe UI" panose="020B0502040204020203" pitchFamily="34" charset="0"/>
              </a:rPr>
              <a:t>Data Stewards</a:t>
            </a:r>
          </a:p>
        </p:txBody>
      </p:sp>
      <p:sp>
        <p:nvSpPr>
          <p:cNvPr id="44" name="Oval 43">
            <a:extLst>
              <a:ext uri="{FF2B5EF4-FFF2-40B4-BE49-F238E27FC236}">
                <a16:creationId xmlns:a16="http://schemas.microsoft.com/office/drawing/2014/main" id="{977F4E02-D7F7-9FD0-5B2E-9854B4B334F2}"/>
              </a:ext>
              <a:ext uri="{C183D7F6-B498-43B3-948B-1728B52AA6E4}">
                <adec:decorative xmlns:adec="http://schemas.microsoft.com/office/drawing/2017/decorative" val="1"/>
              </a:ext>
            </a:extLst>
          </p:cNvPr>
          <p:cNvSpPr/>
          <p:nvPr/>
        </p:nvSpPr>
        <p:spPr bwMode="auto">
          <a:xfrm>
            <a:off x="370997" y="5545706"/>
            <a:ext cx="721980" cy="721980"/>
          </a:xfrm>
          <a:prstGeom prst="ellipse">
            <a:avLst/>
          </a:prstGeom>
          <a:solidFill>
            <a:srgbClr val="FFFFFF"/>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err="1">
              <a:ln>
                <a:noFill/>
              </a:ln>
              <a:solidFill>
                <a:srgbClr val="000000"/>
              </a:solidFill>
              <a:effectLst/>
              <a:uLnTx/>
              <a:uFillTx/>
              <a:latin typeface="Segoe UI Semibold"/>
            </a:endParaRPr>
          </a:p>
        </p:txBody>
      </p:sp>
      <p:pic>
        <p:nvPicPr>
          <p:cNvPr id="45" name="Picture 44">
            <a:extLst>
              <a:ext uri="{FF2B5EF4-FFF2-40B4-BE49-F238E27FC236}">
                <a16:creationId xmlns:a16="http://schemas.microsoft.com/office/drawing/2014/main" id="{43BC93BC-4D45-150E-9C64-5EDAE33E9FE4}"/>
              </a:ext>
              <a:ext uri="{C183D7F6-B498-43B3-948B-1728B52AA6E4}">
                <adec:decorative xmlns:adec="http://schemas.microsoft.com/office/drawing/2017/decorative" val="1"/>
              </a:ext>
            </a:extLst>
          </p:cNvPr>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411947" y="5586656"/>
            <a:ext cx="640080" cy="640080"/>
          </a:xfrm>
          <a:prstGeom prst="ellipse">
            <a:avLst/>
          </a:prstGeom>
        </p:spPr>
      </p:pic>
      <p:sp>
        <p:nvSpPr>
          <p:cNvPr id="46" name="Text Placeholder 4">
            <a:extLst>
              <a:ext uri="{FF2B5EF4-FFF2-40B4-BE49-F238E27FC236}">
                <a16:creationId xmlns:a16="http://schemas.microsoft.com/office/drawing/2014/main" id="{D74EFBE7-FFF3-2575-91FB-AEC438F9B917}"/>
              </a:ext>
            </a:extLst>
          </p:cNvPr>
          <p:cNvSpPr txBox="1">
            <a:spLocks/>
          </p:cNvSpPr>
          <p:nvPr/>
        </p:nvSpPr>
        <p:spPr>
          <a:xfrm>
            <a:off x="1150651" y="5834020"/>
            <a:ext cx="10361209" cy="553343"/>
          </a:xfrm>
          <a:prstGeom prst="roundRect">
            <a:avLst/>
          </a:prstGeom>
          <a:solidFill>
            <a:srgbClr val="FFFFFF"/>
          </a:solidFill>
          <a:effectLst>
            <a:outerShdw blurRad="177800" dist="50800" dir="2160000" algn="tl" rotWithShape="0">
              <a:prstClr val="black">
                <a:alpha val="17000"/>
              </a:prstClr>
            </a:outerShdw>
          </a:effectLst>
        </p:spPr>
        <p:txBody>
          <a:bodyPr vert="horz" wrap="square" lIns="91440" tIns="91440" rIns="91440" bIns="91440" rtlCol="0">
            <a:sp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Maintain visibility and control of costs </a:t>
            </a:r>
            <a:r>
              <a:rPr kumimoji="0" lang="en-US" sz="9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with a unified consumption and cost model that provides evergreen spend optics on your end-to-end data estate</a:t>
            </a:r>
          </a:p>
          <a:p>
            <a:pPr marL="53975" marR="0" lvl="0" indent="-53975"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Gain full visibility and governance </a:t>
            </a:r>
            <a:r>
              <a:rPr kumimoji="0" lang="en-US" sz="9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over your entire analytics estate from data sources and connections to your data lake, to users and their insights </a:t>
            </a:r>
            <a:endParaRPr kumimoji="0" lang="en-US" sz="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47" name="TextBox 46">
            <a:extLst>
              <a:ext uri="{FF2B5EF4-FFF2-40B4-BE49-F238E27FC236}">
                <a16:creationId xmlns:a16="http://schemas.microsoft.com/office/drawing/2014/main" id="{7ADD36F8-3605-937E-BEC6-C615237ACDE9}"/>
              </a:ext>
              <a:ext uri="{C183D7F6-B498-43B3-948B-1728B52AA6E4}">
                <adec:decorative xmlns:adec="http://schemas.microsoft.com/office/drawing/2017/decorative" val="1"/>
              </a:ext>
            </a:extLst>
          </p:cNvPr>
          <p:cNvSpPr txBox="1"/>
          <p:nvPr/>
        </p:nvSpPr>
        <p:spPr>
          <a:xfrm>
            <a:off x="818770" y="4542161"/>
            <a:ext cx="91440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Factory</a:t>
            </a:r>
          </a:p>
        </p:txBody>
      </p:sp>
      <p:sp>
        <p:nvSpPr>
          <p:cNvPr id="48" name="TextBox 47">
            <a:extLst>
              <a:ext uri="{FF2B5EF4-FFF2-40B4-BE49-F238E27FC236}">
                <a16:creationId xmlns:a16="http://schemas.microsoft.com/office/drawing/2014/main" id="{514FE2A6-BA32-1814-3295-371E69F2FAFE}"/>
              </a:ext>
              <a:ext uri="{C183D7F6-B498-43B3-948B-1728B52AA6E4}">
                <adec:decorative xmlns:adec="http://schemas.microsoft.com/office/drawing/2017/decorative" val="1"/>
              </a:ext>
            </a:extLst>
          </p:cNvPr>
          <p:cNvSpPr txBox="1"/>
          <p:nvPr/>
        </p:nvSpPr>
        <p:spPr>
          <a:xfrm>
            <a:off x="1985348" y="5068211"/>
            <a:ext cx="91440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Real-time Analytics</a:t>
            </a:r>
          </a:p>
        </p:txBody>
      </p:sp>
      <p:sp>
        <p:nvSpPr>
          <p:cNvPr id="49" name="TextBox 48">
            <a:extLst>
              <a:ext uri="{FF2B5EF4-FFF2-40B4-BE49-F238E27FC236}">
                <a16:creationId xmlns:a16="http://schemas.microsoft.com/office/drawing/2014/main" id="{A89D32C3-36C8-E5E1-F03C-D169681BA416}"/>
              </a:ext>
              <a:ext uri="{C183D7F6-B498-43B3-948B-1728B52AA6E4}">
                <adec:decorative xmlns:adec="http://schemas.microsoft.com/office/drawing/2017/decorative" val="1"/>
              </a:ext>
            </a:extLst>
          </p:cNvPr>
          <p:cNvSpPr txBox="1"/>
          <p:nvPr/>
        </p:nvSpPr>
        <p:spPr>
          <a:xfrm>
            <a:off x="1985348" y="4526921"/>
            <a:ext cx="91440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Warehouse</a:t>
            </a:r>
          </a:p>
        </p:txBody>
      </p:sp>
      <p:sp>
        <p:nvSpPr>
          <p:cNvPr id="50" name="TextBox 49">
            <a:extLst>
              <a:ext uri="{FF2B5EF4-FFF2-40B4-BE49-F238E27FC236}">
                <a16:creationId xmlns:a16="http://schemas.microsoft.com/office/drawing/2014/main" id="{41EB2576-DD29-88DE-7D30-DA0358E8AC62}"/>
              </a:ext>
              <a:ext uri="{C183D7F6-B498-43B3-948B-1728B52AA6E4}">
                <adec:decorative xmlns:adec="http://schemas.microsoft.com/office/drawing/2017/decorative" val="1"/>
              </a:ext>
            </a:extLst>
          </p:cNvPr>
          <p:cNvSpPr txBox="1"/>
          <p:nvPr/>
        </p:nvSpPr>
        <p:spPr>
          <a:xfrm>
            <a:off x="818770" y="5068211"/>
            <a:ext cx="91440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Engineering</a:t>
            </a:r>
          </a:p>
        </p:txBody>
      </p:sp>
      <p:sp>
        <p:nvSpPr>
          <p:cNvPr id="51" name="TextBox 50">
            <a:extLst>
              <a:ext uri="{FF2B5EF4-FFF2-40B4-BE49-F238E27FC236}">
                <a16:creationId xmlns:a16="http://schemas.microsoft.com/office/drawing/2014/main" id="{5D1E4185-8CD4-10B0-0DAF-699A0EF870D4}"/>
              </a:ext>
              <a:ext uri="{C183D7F6-B498-43B3-948B-1728B52AA6E4}">
                <adec:decorative xmlns:adec="http://schemas.microsoft.com/office/drawing/2017/decorative" val="1"/>
              </a:ext>
            </a:extLst>
          </p:cNvPr>
          <p:cNvSpPr txBox="1"/>
          <p:nvPr/>
        </p:nvSpPr>
        <p:spPr>
          <a:xfrm>
            <a:off x="9791931" y="4935579"/>
            <a:ext cx="640080" cy="91440"/>
          </a:xfrm>
          <a:prstGeom prst="rect">
            <a:avLst/>
          </a:prstGeom>
          <a:noFill/>
        </p:spPr>
        <p:txBody>
          <a:bodyPr wrap="square" lIns="0" tIns="0" rIns="0" bIns="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30" normalizeH="0" baseline="0" noProof="0" dirty="0">
              <a:ln>
                <a:noFill/>
              </a:ln>
              <a:solidFill>
                <a:srgbClr val="2A446F"/>
              </a:solidFill>
              <a:effectLst/>
              <a:uLnTx/>
              <a:uFillTx/>
            </a:endParaRPr>
          </a:p>
        </p:txBody>
      </p:sp>
      <p:sp>
        <p:nvSpPr>
          <p:cNvPr id="52" name="TextBox 51">
            <a:extLst>
              <a:ext uri="{FF2B5EF4-FFF2-40B4-BE49-F238E27FC236}">
                <a16:creationId xmlns:a16="http://schemas.microsoft.com/office/drawing/2014/main" id="{6D0C645E-4091-EE20-2977-ACE2487432BF}"/>
              </a:ext>
              <a:ext uri="{C183D7F6-B498-43B3-948B-1728B52AA6E4}">
                <adec:decorative xmlns:adec="http://schemas.microsoft.com/office/drawing/2017/decorative" val="1"/>
              </a:ext>
            </a:extLst>
          </p:cNvPr>
          <p:cNvSpPr txBox="1"/>
          <p:nvPr/>
        </p:nvSpPr>
        <p:spPr>
          <a:xfrm>
            <a:off x="10351432" y="4935579"/>
            <a:ext cx="640080" cy="91440"/>
          </a:xfrm>
          <a:prstGeom prst="rect">
            <a:avLst/>
          </a:prstGeom>
          <a:noFill/>
        </p:spPr>
        <p:txBody>
          <a:bodyPr wrap="square" lIns="0" tIns="0" rIns="0" bIns="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30" normalizeH="0" baseline="0" noProof="0" dirty="0">
              <a:ln>
                <a:noFill/>
              </a:ln>
              <a:solidFill>
                <a:srgbClr val="2A446F"/>
              </a:solidFill>
              <a:effectLst/>
              <a:uLnTx/>
              <a:uFillTx/>
            </a:endParaRPr>
          </a:p>
        </p:txBody>
      </p:sp>
      <p:sp>
        <p:nvSpPr>
          <p:cNvPr id="53" name="TextBox 52">
            <a:extLst>
              <a:ext uri="{FF2B5EF4-FFF2-40B4-BE49-F238E27FC236}">
                <a16:creationId xmlns:a16="http://schemas.microsoft.com/office/drawing/2014/main" id="{1F2DEBAD-4CB1-5707-012D-4B70FBF4D068}"/>
              </a:ext>
              <a:ext uri="{C183D7F6-B498-43B3-948B-1728B52AA6E4}">
                <adec:decorative xmlns:adec="http://schemas.microsoft.com/office/drawing/2017/decorative" val="1"/>
              </a:ext>
            </a:extLst>
          </p:cNvPr>
          <p:cNvSpPr txBox="1"/>
          <p:nvPr/>
        </p:nvSpPr>
        <p:spPr>
          <a:xfrm>
            <a:off x="6453008" y="4724196"/>
            <a:ext cx="640080" cy="2769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Warehouse</a:t>
            </a:r>
          </a:p>
        </p:txBody>
      </p:sp>
      <p:sp>
        <p:nvSpPr>
          <p:cNvPr id="54" name="TextBox 53">
            <a:extLst>
              <a:ext uri="{FF2B5EF4-FFF2-40B4-BE49-F238E27FC236}">
                <a16:creationId xmlns:a16="http://schemas.microsoft.com/office/drawing/2014/main" id="{0CB04D75-1055-9B44-4921-16CE942435E2}"/>
              </a:ext>
              <a:ext uri="{C183D7F6-B498-43B3-948B-1728B52AA6E4}">
                <adec:decorative xmlns:adec="http://schemas.microsoft.com/office/drawing/2017/decorative" val="1"/>
              </a:ext>
            </a:extLst>
          </p:cNvPr>
          <p:cNvSpPr txBox="1"/>
          <p:nvPr/>
        </p:nvSpPr>
        <p:spPr>
          <a:xfrm>
            <a:off x="7939626" y="4789583"/>
            <a:ext cx="640080" cy="146225"/>
          </a:xfrm>
          <a:prstGeom prst="rect">
            <a:avLst/>
          </a:prstGeom>
          <a:noFill/>
        </p:spPr>
        <p:txBody>
          <a:bodyPr wrap="square" lIns="0" tIns="0" rIns="0" bIns="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Power BI </a:t>
            </a:r>
          </a:p>
        </p:txBody>
      </p:sp>
      <p:sp>
        <p:nvSpPr>
          <p:cNvPr id="55" name="TextBox 54">
            <a:extLst>
              <a:ext uri="{FF2B5EF4-FFF2-40B4-BE49-F238E27FC236}">
                <a16:creationId xmlns:a16="http://schemas.microsoft.com/office/drawing/2014/main" id="{50A11FBB-AC97-ED38-FB12-EEECDDDB4284}"/>
              </a:ext>
              <a:ext uri="{C183D7F6-B498-43B3-948B-1728B52AA6E4}">
                <adec:decorative xmlns:adec="http://schemas.microsoft.com/office/drawing/2017/decorative" val="1"/>
              </a:ext>
            </a:extLst>
          </p:cNvPr>
          <p:cNvSpPr txBox="1"/>
          <p:nvPr/>
        </p:nvSpPr>
        <p:spPr>
          <a:xfrm>
            <a:off x="7196317" y="4723033"/>
            <a:ext cx="640080" cy="279325"/>
          </a:xfrm>
          <a:prstGeom prst="rect">
            <a:avLst/>
          </a:prstGeom>
          <a:noFill/>
        </p:spPr>
        <p:txBody>
          <a:bodyPr wrap="square" lIns="0" tIns="0" rIns="0" bIns="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Real-time Analytics</a:t>
            </a:r>
          </a:p>
        </p:txBody>
      </p:sp>
      <p:sp>
        <p:nvSpPr>
          <p:cNvPr id="56" name="TextBox 55">
            <a:extLst>
              <a:ext uri="{FF2B5EF4-FFF2-40B4-BE49-F238E27FC236}">
                <a16:creationId xmlns:a16="http://schemas.microsoft.com/office/drawing/2014/main" id="{C427D1BB-9049-63F0-485F-E83FFE2E8FFA}"/>
              </a:ext>
              <a:ext uri="{C183D7F6-B498-43B3-948B-1728B52AA6E4}">
                <adec:decorative xmlns:adec="http://schemas.microsoft.com/office/drawing/2017/decorative" val="1"/>
              </a:ext>
            </a:extLst>
          </p:cNvPr>
          <p:cNvSpPr txBox="1"/>
          <p:nvPr/>
        </p:nvSpPr>
        <p:spPr>
          <a:xfrm>
            <a:off x="3735143" y="4793446"/>
            <a:ext cx="73152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Science</a:t>
            </a:r>
          </a:p>
        </p:txBody>
      </p:sp>
      <p:sp>
        <p:nvSpPr>
          <p:cNvPr id="57" name="TextBox 56">
            <a:extLst>
              <a:ext uri="{FF2B5EF4-FFF2-40B4-BE49-F238E27FC236}">
                <a16:creationId xmlns:a16="http://schemas.microsoft.com/office/drawing/2014/main" id="{6F4989DD-F0A1-7033-6194-FC33B4FBD97D}"/>
              </a:ext>
              <a:ext uri="{C183D7F6-B498-43B3-948B-1728B52AA6E4}">
                <adec:decorative xmlns:adec="http://schemas.microsoft.com/office/drawing/2017/decorative" val="1"/>
              </a:ext>
            </a:extLst>
          </p:cNvPr>
          <p:cNvSpPr txBox="1"/>
          <p:nvPr/>
        </p:nvSpPr>
        <p:spPr>
          <a:xfrm>
            <a:off x="4901721" y="4793446"/>
            <a:ext cx="73152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Azure ML</a:t>
            </a:r>
          </a:p>
        </p:txBody>
      </p:sp>
      <p:pic>
        <p:nvPicPr>
          <p:cNvPr id="58" name="Graphic 57">
            <a:extLst>
              <a:ext uri="{FF2B5EF4-FFF2-40B4-BE49-F238E27FC236}">
                <a16:creationId xmlns:a16="http://schemas.microsoft.com/office/drawing/2014/main" id="{74C087DE-8FC8-D631-34A6-B777961FE3DD}"/>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35888" y="4383770"/>
            <a:ext cx="274320" cy="274320"/>
          </a:xfrm>
          <a:prstGeom prst="rect">
            <a:avLst/>
          </a:prstGeom>
        </p:spPr>
      </p:pic>
      <p:pic>
        <p:nvPicPr>
          <p:cNvPr id="59" name="Graphic 58">
            <a:extLst>
              <a:ext uri="{FF2B5EF4-FFF2-40B4-BE49-F238E27FC236}">
                <a16:creationId xmlns:a16="http://schemas.microsoft.com/office/drawing/2014/main" id="{255912F3-C86E-E511-4510-F2BC74CD7FE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56337" y="4360910"/>
            <a:ext cx="320040" cy="320040"/>
          </a:xfrm>
          <a:prstGeom prst="rect">
            <a:avLst/>
          </a:prstGeom>
        </p:spPr>
      </p:pic>
      <p:pic>
        <p:nvPicPr>
          <p:cNvPr id="60" name="Graphic 59">
            <a:extLst>
              <a:ext uri="{FF2B5EF4-FFF2-40B4-BE49-F238E27FC236}">
                <a16:creationId xmlns:a16="http://schemas.microsoft.com/office/drawing/2014/main" id="{C1321702-63C9-6613-1E48-23E061C788EB}"/>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437751" y="4420020"/>
            <a:ext cx="274320" cy="274320"/>
          </a:xfrm>
          <a:prstGeom prst="rect">
            <a:avLst/>
          </a:prstGeom>
        </p:spPr>
      </p:pic>
      <p:sp>
        <p:nvSpPr>
          <p:cNvPr id="61" name="TextBox 60">
            <a:extLst>
              <a:ext uri="{FF2B5EF4-FFF2-40B4-BE49-F238E27FC236}">
                <a16:creationId xmlns:a16="http://schemas.microsoft.com/office/drawing/2014/main" id="{0631DB83-3D1C-42DA-4DB3-8682B21B7522}"/>
              </a:ext>
              <a:ext uri="{C183D7F6-B498-43B3-948B-1728B52AA6E4}">
                <adec:decorative xmlns:adec="http://schemas.microsoft.com/office/drawing/2017/decorative" val="1"/>
              </a:ext>
            </a:extLst>
          </p:cNvPr>
          <p:cNvSpPr txBox="1"/>
          <p:nvPr/>
        </p:nvSpPr>
        <p:spPr>
          <a:xfrm>
            <a:off x="9209151" y="4793446"/>
            <a:ext cx="73152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Power BI</a:t>
            </a:r>
          </a:p>
        </p:txBody>
      </p:sp>
      <p:sp>
        <p:nvSpPr>
          <p:cNvPr id="62" name="TextBox 61">
            <a:extLst>
              <a:ext uri="{FF2B5EF4-FFF2-40B4-BE49-F238E27FC236}">
                <a16:creationId xmlns:a16="http://schemas.microsoft.com/office/drawing/2014/main" id="{32F19CB7-3378-273B-4435-17734BC74107}"/>
              </a:ext>
              <a:ext uri="{C183D7F6-B498-43B3-948B-1728B52AA6E4}">
                <adec:decorative xmlns:adec="http://schemas.microsoft.com/office/drawing/2017/decorative" val="1"/>
              </a:ext>
            </a:extLst>
          </p:cNvPr>
          <p:cNvSpPr txBox="1"/>
          <p:nvPr/>
        </p:nvSpPr>
        <p:spPr>
          <a:xfrm>
            <a:off x="10744291" y="4793446"/>
            <a:ext cx="73152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Microsoft 365</a:t>
            </a:r>
          </a:p>
        </p:txBody>
      </p:sp>
      <p:pic>
        <p:nvPicPr>
          <p:cNvPr id="63" name="Graphic 62">
            <a:extLst>
              <a:ext uri="{FF2B5EF4-FFF2-40B4-BE49-F238E27FC236}">
                <a16:creationId xmlns:a16="http://schemas.microsoft.com/office/drawing/2014/main" id="{E759C2C3-BE89-2039-9BE6-2BBCBE2A4910}"/>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182461" y="4397160"/>
            <a:ext cx="320040" cy="320040"/>
          </a:xfrm>
          <a:prstGeom prst="rect">
            <a:avLst/>
          </a:prstGeom>
        </p:spPr>
      </p:pic>
      <p:sp>
        <p:nvSpPr>
          <p:cNvPr id="64" name="TextBox 63">
            <a:extLst>
              <a:ext uri="{FF2B5EF4-FFF2-40B4-BE49-F238E27FC236}">
                <a16:creationId xmlns:a16="http://schemas.microsoft.com/office/drawing/2014/main" id="{43D2F721-335A-7577-A884-E57EC6E73BE1}"/>
              </a:ext>
              <a:ext uri="{C183D7F6-B498-43B3-948B-1728B52AA6E4}">
                <adec:decorative xmlns:adec="http://schemas.microsoft.com/office/drawing/2017/decorative" val="1"/>
              </a:ext>
            </a:extLst>
          </p:cNvPr>
          <p:cNvSpPr txBox="1"/>
          <p:nvPr/>
        </p:nvSpPr>
        <p:spPr>
          <a:xfrm>
            <a:off x="9976721" y="4793446"/>
            <a:ext cx="73152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Activator</a:t>
            </a:r>
          </a:p>
        </p:txBody>
      </p:sp>
    </p:spTree>
    <p:extLst>
      <p:ext uri="{BB962C8B-B14F-4D97-AF65-F5344CB8AC3E}">
        <p14:creationId xmlns:p14="http://schemas.microsoft.com/office/powerpoint/2010/main" val="72733426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149B45-8001-B5D4-7BB3-599CBB582A61}"/>
              </a:ext>
            </a:extLst>
          </p:cNvPr>
          <p:cNvPicPr>
            <a:picLocks noChangeAspect="1"/>
          </p:cNvPicPr>
          <p:nvPr/>
        </p:nvPicPr>
        <p:blipFill>
          <a:blip r:embed="rId3"/>
          <a:stretch>
            <a:fillRect/>
          </a:stretch>
        </p:blipFill>
        <p:spPr>
          <a:xfrm>
            <a:off x="4680855" y="1621747"/>
            <a:ext cx="7251458" cy="4633910"/>
          </a:xfrm>
          <a:prstGeom prst="rect">
            <a:avLst/>
          </a:prstGeom>
          <a:effectLst>
            <a:outerShdw blurRad="50800" dist="38100" dir="2700000" algn="tl" rotWithShape="0">
              <a:prstClr val="black">
                <a:alpha val="40000"/>
              </a:prstClr>
            </a:outerShdw>
          </a:effectLst>
        </p:spPr>
      </p:pic>
      <p:sp>
        <p:nvSpPr>
          <p:cNvPr id="4" name="Title 6">
            <a:extLst>
              <a:ext uri="{FF2B5EF4-FFF2-40B4-BE49-F238E27FC236}">
                <a16:creationId xmlns:a16="http://schemas.microsoft.com/office/drawing/2014/main" id="{D2D5B098-155C-B922-C7C3-66B68BDB9701}"/>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Microsoft Fabric</a:t>
            </a:r>
            <a:r>
              <a:rPr kumimoji="0" lang="ru-RU"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 </a:t>
            </a:r>
            <a:r>
              <a:rPr kumimoji="0" lang="en-IE"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Pricing</a:t>
            </a:r>
            <a:endPar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endParaRPr>
          </a:p>
        </p:txBody>
      </p:sp>
      <p:sp>
        <p:nvSpPr>
          <p:cNvPr id="5" name="TextBox 4">
            <a:extLst>
              <a:ext uri="{FF2B5EF4-FFF2-40B4-BE49-F238E27FC236}">
                <a16:creationId xmlns:a16="http://schemas.microsoft.com/office/drawing/2014/main" id="{36056D2E-B1EF-819A-13CD-83A8D3BA98A8}"/>
              </a:ext>
            </a:extLst>
          </p:cNvPr>
          <p:cNvSpPr txBox="1"/>
          <p:nvPr/>
        </p:nvSpPr>
        <p:spPr>
          <a:xfrm>
            <a:off x="8528713" y="6456750"/>
            <a:ext cx="3403600" cy="215444"/>
          </a:xfrm>
          <a:prstGeom prst="rect">
            <a:avLst/>
          </a:prstGeom>
          <a:noFill/>
        </p:spPr>
        <p:txBody>
          <a:bodyPr wrap="square" lIns="0" tIns="0" rIns="0" bIns="0" rtlCol="0">
            <a:spAutoFit/>
          </a:bodyPr>
          <a:lstStyle/>
          <a:p>
            <a:pPr algn="l"/>
            <a:r>
              <a:rPr lang="en-IE" sz="1400" dirty="0">
                <a:solidFill>
                  <a:schemeClr val="bg1"/>
                </a:solidFill>
              </a:rPr>
              <a:t>As of 7/11/2023, for North Europe region</a:t>
            </a:r>
          </a:p>
        </p:txBody>
      </p:sp>
      <p:sp>
        <p:nvSpPr>
          <p:cNvPr id="6" name="TextBox 5">
            <a:extLst>
              <a:ext uri="{FF2B5EF4-FFF2-40B4-BE49-F238E27FC236}">
                <a16:creationId xmlns:a16="http://schemas.microsoft.com/office/drawing/2014/main" id="{CEBFABC2-02C3-E6F9-890C-8B4DF43BEA1E}"/>
              </a:ext>
            </a:extLst>
          </p:cNvPr>
          <p:cNvSpPr txBox="1"/>
          <p:nvPr/>
        </p:nvSpPr>
        <p:spPr>
          <a:xfrm>
            <a:off x="356370" y="1312932"/>
            <a:ext cx="4116577" cy="3498394"/>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Fabric per Capacity</a:t>
            </a:r>
            <a:endParaRPr lang="en-US" kern="0" dirty="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Compute for fabric workloads</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err="1">
                <a:ln>
                  <a:noFill/>
                </a:ln>
                <a:solidFill>
                  <a:srgbClr val="0078D4"/>
                </a:solidFill>
                <a:effectLst/>
                <a:uLnTx/>
                <a:uFillTx/>
                <a:latin typeface="Segoe UI Semibold"/>
                <a:cs typeface="Segoe UI" panose="020B0502040204020203" pitchFamily="34" charset="0"/>
              </a:rPr>
              <a:t>OneLake</a:t>
            </a: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 Storage</a:t>
            </a:r>
            <a:endParaRPr lang="en-US" kern="0" dirty="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lang="en-US" kern="0" dirty="0">
                <a:solidFill>
                  <a:srgbClr val="000000"/>
                </a:solidFill>
              </a:rPr>
              <a:t>€0.022 per GB</a:t>
            </a: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indent="0">
              <a:spcBef>
                <a:spcPts val="1600"/>
              </a:spcBef>
              <a:buNone/>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Networking</a:t>
            </a:r>
            <a:endParaRPr lang="en-US" kern="0" dirty="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lang="en-US" kern="0" dirty="0">
                <a:solidFill>
                  <a:srgbClr val="000000"/>
                </a:solidFill>
              </a:rPr>
              <a:t>Cross-region data transfer may apply</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p:txBody>
      </p:sp>
      <p:cxnSp>
        <p:nvCxnSpPr>
          <p:cNvPr id="7" name="Straight Connector 6">
            <a:extLst>
              <a:ext uri="{FF2B5EF4-FFF2-40B4-BE49-F238E27FC236}">
                <a16:creationId xmlns:a16="http://schemas.microsoft.com/office/drawing/2014/main" id="{A293225C-0CA2-E9F5-115E-FFC1DB2AF415}"/>
              </a:ext>
            </a:extLst>
          </p:cNvPr>
          <p:cNvCxnSpPr>
            <a:cxnSpLocks/>
          </p:cNvCxnSpPr>
          <p:nvPr/>
        </p:nvCxnSpPr>
        <p:spPr>
          <a:xfrm>
            <a:off x="356370" y="2619368"/>
            <a:ext cx="3909556"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1" name="Straight Connector 10">
            <a:extLst>
              <a:ext uri="{FF2B5EF4-FFF2-40B4-BE49-F238E27FC236}">
                <a16:creationId xmlns:a16="http://schemas.microsoft.com/office/drawing/2014/main" id="{D1367A41-05CE-A8C4-0527-35A56FCE1B07}"/>
              </a:ext>
            </a:extLst>
          </p:cNvPr>
          <p:cNvCxnSpPr>
            <a:cxnSpLocks/>
          </p:cNvCxnSpPr>
          <p:nvPr/>
        </p:nvCxnSpPr>
        <p:spPr>
          <a:xfrm>
            <a:off x="356370" y="3519253"/>
            <a:ext cx="3909556" cy="0"/>
          </a:xfrm>
          <a:prstGeom prst="line">
            <a:avLst/>
          </a:prstGeom>
          <a:noFill/>
          <a:ln w="9525" cap="flat" cmpd="sng" algn="ctr">
            <a:solidFill>
              <a:srgbClr val="FFFFFF">
                <a:lumMod val="85000"/>
              </a:srgbClr>
            </a:solidFill>
            <a:prstDash val="solid"/>
            <a:headEnd type="none" w="lg" len="med"/>
            <a:tailEnd type="none" w="lg" len="med"/>
          </a:ln>
          <a:effectLst/>
        </p:spPr>
      </p:cxnSp>
    </p:spTree>
    <p:extLst>
      <p:ext uri="{BB962C8B-B14F-4D97-AF65-F5344CB8AC3E}">
        <p14:creationId xmlns:p14="http://schemas.microsoft.com/office/powerpoint/2010/main" val="285466163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8D441C83-254D-8C7A-C7D4-D8D183E28FAD}"/>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Sizing</a:t>
            </a:r>
          </a:p>
        </p:txBody>
      </p:sp>
      <p:sp>
        <p:nvSpPr>
          <p:cNvPr id="3" name="TextBox 2">
            <a:extLst>
              <a:ext uri="{FF2B5EF4-FFF2-40B4-BE49-F238E27FC236}">
                <a16:creationId xmlns:a16="http://schemas.microsoft.com/office/drawing/2014/main" id="{FDD43920-944F-6529-1D71-363EE9C7C064}"/>
              </a:ext>
            </a:extLst>
          </p:cNvPr>
          <p:cNvSpPr txBox="1"/>
          <p:nvPr/>
        </p:nvSpPr>
        <p:spPr>
          <a:xfrm>
            <a:off x="297543" y="1582057"/>
            <a:ext cx="4884057" cy="615553"/>
          </a:xfrm>
          <a:prstGeom prst="rect">
            <a:avLst/>
          </a:prstGeom>
          <a:noFill/>
        </p:spPr>
        <p:txBody>
          <a:bodyPr wrap="square" lIns="0" tIns="0" rIns="0" bIns="0" rtlCol="0">
            <a:spAutoFit/>
          </a:bodyPr>
          <a:lstStyle/>
          <a:p>
            <a:pPr algn="l"/>
            <a:r>
              <a:rPr lang="en-IE" sz="2000" dirty="0">
                <a:solidFill>
                  <a:srgbClr val="000000"/>
                </a:solidFill>
              </a:rPr>
              <a:t>Install </a:t>
            </a:r>
            <a:r>
              <a:rPr lang="en-IE" sz="2000" dirty="0">
                <a:solidFill>
                  <a:srgbClr val="000000"/>
                </a:solidFill>
                <a:hlinkClick r:id="rId3"/>
              </a:rPr>
              <a:t>Fabric Capacity Metrics App</a:t>
            </a:r>
            <a:endParaRPr lang="en-IE" sz="2000" dirty="0">
              <a:solidFill>
                <a:srgbClr val="000000"/>
              </a:solidFill>
            </a:endParaRPr>
          </a:p>
          <a:p>
            <a:pPr algn="l"/>
            <a:endParaRPr lang="en-IE" sz="2000" dirty="0" err="1">
              <a:solidFill>
                <a:srgbClr val="000000"/>
              </a:solidFill>
            </a:endParaRPr>
          </a:p>
        </p:txBody>
      </p:sp>
      <p:pic>
        <p:nvPicPr>
          <p:cNvPr id="5" name="Picture 4">
            <a:extLst>
              <a:ext uri="{FF2B5EF4-FFF2-40B4-BE49-F238E27FC236}">
                <a16:creationId xmlns:a16="http://schemas.microsoft.com/office/drawing/2014/main" id="{EEF61CA4-A022-C669-442C-E3205D211B1A}"/>
              </a:ext>
            </a:extLst>
          </p:cNvPr>
          <p:cNvPicPr>
            <a:picLocks noChangeAspect="1"/>
          </p:cNvPicPr>
          <p:nvPr/>
        </p:nvPicPr>
        <p:blipFill>
          <a:blip r:embed="rId4"/>
          <a:stretch>
            <a:fillRect/>
          </a:stretch>
        </p:blipFill>
        <p:spPr>
          <a:xfrm>
            <a:off x="297543" y="3932210"/>
            <a:ext cx="2539588" cy="1456362"/>
          </a:xfrm>
          <a:prstGeom prst="rect">
            <a:avLst/>
          </a:prstGeom>
        </p:spPr>
      </p:pic>
      <p:pic>
        <p:nvPicPr>
          <p:cNvPr id="7" name="Picture 6">
            <a:extLst>
              <a:ext uri="{FF2B5EF4-FFF2-40B4-BE49-F238E27FC236}">
                <a16:creationId xmlns:a16="http://schemas.microsoft.com/office/drawing/2014/main" id="{860EBF70-11AD-13E7-5A10-1811B73CEC73}"/>
              </a:ext>
            </a:extLst>
          </p:cNvPr>
          <p:cNvPicPr>
            <a:picLocks noChangeAspect="1"/>
          </p:cNvPicPr>
          <p:nvPr/>
        </p:nvPicPr>
        <p:blipFill>
          <a:blip r:embed="rId5"/>
          <a:stretch>
            <a:fillRect/>
          </a:stretch>
        </p:blipFill>
        <p:spPr>
          <a:xfrm>
            <a:off x="4775030" y="1544467"/>
            <a:ext cx="7044815" cy="429622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1590498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DAC7A57F-E25E-10F7-F17F-6AF8DCB06F3A}"/>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IE"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Datasets KPI and Metrics</a:t>
            </a:r>
            <a:endPar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endParaRPr>
          </a:p>
        </p:txBody>
      </p:sp>
      <p:graphicFrame>
        <p:nvGraphicFramePr>
          <p:cNvPr id="3" name="Table 2">
            <a:extLst>
              <a:ext uri="{FF2B5EF4-FFF2-40B4-BE49-F238E27FC236}">
                <a16:creationId xmlns:a16="http://schemas.microsoft.com/office/drawing/2014/main" id="{620B4730-1E29-5A70-C075-01C6F48F85C9}"/>
              </a:ext>
            </a:extLst>
          </p:cNvPr>
          <p:cNvGraphicFramePr>
            <a:graphicFrameLocks noGrp="1"/>
          </p:cNvGraphicFramePr>
          <p:nvPr>
            <p:extLst>
              <p:ext uri="{D42A27DB-BD31-4B8C-83A1-F6EECF244321}">
                <p14:modId xmlns:p14="http://schemas.microsoft.com/office/powerpoint/2010/main" val="1891235515"/>
              </p:ext>
            </p:extLst>
          </p:nvPr>
        </p:nvGraphicFramePr>
        <p:xfrm>
          <a:off x="493486" y="1643610"/>
          <a:ext cx="11328400" cy="4793475"/>
        </p:xfrm>
        <a:graphic>
          <a:graphicData uri="http://schemas.openxmlformats.org/drawingml/2006/table">
            <a:tbl>
              <a:tblPr>
                <a:tableStyleId>{5C22544A-7EE6-4342-B048-85BDC9FD1C3A}</a:tableStyleId>
              </a:tblPr>
              <a:tblGrid>
                <a:gridCol w="1444171">
                  <a:extLst>
                    <a:ext uri="{9D8B030D-6E8A-4147-A177-3AD203B41FA5}">
                      <a16:colId xmlns:a16="http://schemas.microsoft.com/office/drawing/2014/main" val="2178521431"/>
                    </a:ext>
                  </a:extLst>
                </a:gridCol>
                <a:gridCol w="1204686">
                  <a:extLst>
                    <a:ext uri="{9D8B030D-6E8A-4147-A177-3AD203B41FA5}">
                      <a16:colId xmlns:a16="http://schemas.microsoft.com/office/drawing/2014/main" val="2347435805"/>
                    </a:ext>
                  </a:extLst>
                </a:gridCol>
                <a:gridCol w="3195293">
                  <a:extLst>
                    <a:ext uri="{9D8B030D-6E8A-4147-A177-3AD203B41FA5}">
                      <a16:colId xmlns:a16="http://schemas.microsoft.com/office/drawing/2014/main" val="3434536896"/>
                    </a:ext>
                  </a:extLst>
                </a:gridCol>
                <a:gridCol w="2039456">
                  <a:extLst>
                    <a:ext uri="{9D8B030D-6E8A-4147-A177-3AD203B41FA5}">
                      <a16:colId xmlns:a16="http://schemas.microsoft.com/office/drawing/2014/main" val="1847435326"/>
                    </a:ext>
                  </a:extLst>
                </a:gridCol>
                <a:gridCol w="1405338">
                  <a:extLst>
                    <a:ext uri="{9D8B030D-6E8A-4147-A177-3AD203B41FA5}">
                      <a16:colId xmlns:a16="http://schemas.microsoft.com/office/drawing/2014/main" val="747805217"/>
                    </a:ext>
                  </a:extLst>
                </a:gridCol>
                <a:gridCol w="2039456">
                  <a:extLst>
                    <a:ext uri="{9D8B030D-6E8A-4147-A177-3AD203B41FA5}">
                      <a16:colId xmlns:a16="http://schemas.microsoft.com/office/drawing/2014/main" val="4054405774"/>
                    </a:ext>
                  </a:extLst>
                </a:gridCol>
              </a:tblGrid>
              <a:tr h="507346">
                <a:tc>
                  <a:txBody>
                    <a:bodyPr/>
                    <a:lstStyle/>
                    <a:p>
                      <a:pPr algn="l" fontAlgn="t"/>
                      <a:r>
                        <a:rPr lang="en-IE" sz="1600" b="1" u="none" strike="noStrike" dirty="0">
                          <a:solidFill>
                            <a:schemeClr val="accent6">
                              <a:lumMod val="50000"/>
                            </a:schemeClr>
                          </a:solidFill>
                          <a:effectLst/>
                        </a:rPr>
                        <a:t>User/Audience</a:t>
                      </a:r>
                      <a:endParaRPr lang="en-IE" sz="1600" b="1" i="0" u="none" strike="noStrike" dirty="0">
                        <a:solidFill>
                          <a:schemeClr val="accent6">
                            <a:lumMod val="50000"/>
                          </a:schemeClr>
                        </a:solidFill>
                        <a:effectLst/>
                        <a:latin typeface="Calibri" panose="020F0502020204030204" pitchFamily="34" charset="0"/>
                      </a:endParaRPr>
                    </a:p>
                  </a:txBody>
                  <a:tcPr marL="3396" marR="3396" marT="3396"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fontAlgn="t"/>
                      <a:r>
                        <a:rPr lang="en-IE" sz="1600" b="1" u="none" strike="noStrike">
                          <a:solidFill>
                            <a:schemeClr val="accent6">
                              <a:lumMod val="50000"/>
                            </a:schemeClr>
                          </a:solidFill>
                          <a:effectLst/>
                        </a:rPr>
                        <a:t>Dashboard/Area</a:t>
                      </a:r>
                      <a:endParaRPr lang="en-IE" sz="1600" b="1" i="0" u="none" strike="noStrike">
                        <a:solidFill>
                          <a:schemeClr val="accent6">
                            <a:lumMod val="50000"/>
                          </a:schemeClr>
                        </a:solidFill>
                        <a:effectLst/>
                        <a:latin typeface="Calibri" panose="020F0502020204030204" pitchFamily="34" charset="0"/>
                      </a:endParaRPr>
                    </a:p>
                  </a:txBody>
                  <a:tcPr marL="3396" marR="3396" marT="3396"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fontAlgn="t"/>
                      <a:r>
                        <a:rPr lang="en-IE" sz="1600" b="1" u="none" strike="noStrike">
                          <a:solidFill>
                            <a:schemeClr val="accent6">
                              <a:lumMod val="50000"/>
                            </a:schemeClr>
                          </a:solidFill>
                          <a:effectLst/>
                        </a:rPr>
                        <a:t>Key Questions</a:t>
                      </a:r>
                      <a:endParaRPr lang="en-IE" sz="1600" b="1" i="0" u="none" strike="noStrike">
                        <a:solidFill>
                          <a:schemeClr val="accent6">
                            <a:lumMod val="50000"/>
                          </a:schemeClr>
                        </a:solidFill>
                        <a:effectLst/>
                        <a:latin typeface="Calibri" panose="020F0502020204030204" pitchFamily="34" charset="0"/>
                      </a:endParaRPr>
                    </a:p>
                  </a:txBody>
                  <a:tcPr marL="3396" marR="3396" marT="33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fontAlgn="t"/>
                      <a:r>
                        <a:rPr lang="en-IE" sz="1600" b="1" u="none" strike="noStrike">
                          <a:solidFill>
                            <a:schemeClr val="accent6">
                              <a:lumMod val="50000"/>
                            </a:schemeClr>
                          </a:solidFill>
                          <a:effectLst/>
                        </a:rPr>
                        <a:t>KPIs/Measures</a:t>
                      </a:r>
                      <a:endParaRPr lang="en-IE" sz="1600" b="1" i="0" u="none" strike="noStrike">
                        <a:solidFill>
                          <a:schemeClr val="accent6">
                            <a:lumMod val="50000"/>
                          </a:schemeClr>
                        </a:solidFill>
                        <a:effectLst/>
                        <a:latin typeface="Calibri" panose="020F0502020204030204" pitchFamily="34" charset="0"/>
                      </a:endParaRPr>
                    </a:p>
                  </a:txBody>
                  <a:tcPr marL="3396" marR="3396" marT="33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fontAlgn="t"/>
                      <a:r>
                        <a:rPr lang="en-IE" sz="1600" b="1" u="none" strike="noStrike">
                          <a:solidFill>
                            <a:schemeClr val="accent6">
                              <a:lumMod val="50000"/>
                            </a:schemeClr>
                          </a:solidFill>
                          <a:effectLst/>
                        </a:rPr>
                        <a:t>View/Filter By</a:t>
                      </a:r>
                      <a:endParaRPr lang="en-IE" sz="1600" b="1" i="0" u="none" strike="noStrike">
                        <a:solidFill>
                          <a:schemeClr val="accent6">
                            <a:lumMod val="50000"/>
                          </a:schemeClr>
                        </a:solidFill>
                        <a:effectLst/>
                        <a:latin typeface="Calibri" panose="020F0502020204030204" pitchFamily="34" charset="0"/>
                      </a:endParaRPr>
                    </a:p>
                  </a:txBody>
                  <a:tcPr marL="3396" marR="3396" marT="33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fontAlgn="t"/>
                      <a:r>
                        <a:rPr lang="en-IE" sz="1600" b="1" u="none" strike="noStrike" dirty="0">
                          <a:solidFill>
                            <a:schemeClr val="accent6">
                              <a:lumMod val="50000"/>
                            </a:schemeClr>
                          </a:solidFill>
                          <a:effectLst/>
                        </a:rPr>
                        <a:t>Data Sources Used</a:t>
                      </a:r>
                      <a:endParaRPr lang="en-IE" sz="1600" b="1" i="0" u="none" strike="noStrike" dirty="0">
                        <a:solidFill>
                          <a:schemeClr val="accent6">
                            <a:lumMod val="50000"/>
                          </a:schemeClr>
                        </a:solidFill>
                        <a:effectLst/>
                        <a:latin typeface="Calibri" panose="020F0502020204030204" pitchFamily="34" charset="0"/>
                      </a:endParaRPr>
                    </a:p>
                  </a:txBody>
                  <a:tcPr marL="3396" marR="3396" marT="33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4149070798"/>
                  </a:ext>
                </a:extLst>
              </a:tr>
              <a:tr h="4286129">
                <a:tc>
                  <a:txBody>
                    <a:bodyPr/>
                    <a:lstStyle/>
                    <a:p>
                      <a:pPr algn="l" fontAlgn="t"/>
                      <a:r>
                        <a:rPr lang="en-GB" sz="1600" u="none" strike="noStrike" dirty="0">
                          <a:solidFill>
                            <a:schemeClr val="accent6">
                              <a:lumMod val="50000"/>
                            </a:schemeClr>
                          </a:solidFill>
                          <a:effectLst/>
                        </a:rPr>
                        <a:t>Individuals considering applying for a NYC Taxi Medallion</a:t>
                      </a:r>
                      <a:endParaRPr lang="en-GB" sz="1600" b="0" i="0" u="none" strike="noStrike" dirty="0">
                        <a:solidFill>
                          <a:schemeClr val="accent6">
                            <a:lumMod val="50000"/>
                          </a:schemeClr>
                        </a:solidFill>
                        <a:effectLst/>
                        <a:latin typeface="Calibri" panose="020F0502020204030204" pitchFamily="34" charset="0"/>
                      </a:endParaRPr>
                    </a:p>
                  </a:txBody>
                  <a:tcPr marL="3396" marR="3396" marT="33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l" fontAlgn="t"/>
                      <a:r>
                        <a:rPr lang="en-IE" sz="1600" u="none" strike="noStrike">
                          <a:solidFill>
                            <a:schemeClr val="accent6">
                              <a:lumMod val="50000"/>
                            </a:schemeClr>
                          </a:solidFill>
                          <a:effectLst/>
                        </a:rPr>
                        <a:t>Fare and Tip Overview</a:t>
                      </a:r>
                      <a:endParaRPr lang="en-IE" sz="1600" b="0" i="0" u="none" strike="noStrike">
                        <a:solidFill>
                          <a:schemeClr val="accent6">
                            <a:lumMod val="50000"/>
                          </a:schemeClr>
                        </a:solidFill>
                        <a:effectLst/>
                        <a:latin typeface="Calibri" panose="020F0502020204030204" pitchFamily="34" charset="0"/>
                      </a:endParaRPr>
                    </a:p>
                  </a:txBody>
                  <a:tcPr marL="3396" marR="3396" marT="33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l" fontAlgn="t"/>
                      <a:r>
                        <a:rPr lang="en-GB" sz="1600" u="none" strike="noStrike" dirty="0">
                          <a:solidFill>
                            <a:schemeClr val="accent6">
                              <a:lumMod val="50000"/>
                            </a:schemeClr>
                          </a:solidFill>
                          <a:effectLst/>
                        </a:rPr>
                        <a:t>How many trips are done in average each date across/in each area of NYC?</a:t>
                      </a:r>
                      <a:br>
                        <a:rPr lang="en-GB" sz="1600" u="none" strike="noStrike" dirty="0">
                          <a:solidFill>
                            <a:schemeClr val="accent6">
                              <a:lumMod val="50000"/>
                            </a:schemeClr>
                          </a:solidFill>
                          <a:effectLst/>
                        </a:rPr>
                      </a:br>
                      <a:br>
                        <a:rPr lang="en-GB" sz="1600" u="none" strike="noStrike" dirty="0">
                          <a:solidFill>
                            <a:schemeClr val="accent6">
                              <a:lumMod val="50000"/>
                            </a:schemeClr>
                          </a:solidFill>
                          <a:effectLst/>
                        </a:rPr>
                      </a:br>
                      <a:r>
                        <a:rPr lang="en-GB" sz="1600" u="none" strike="noStrike" dirty="0">
                          <a:solidFill>
                            <a:schemeClr val="accent6">
                              <a:lumMod val="50000"/>
                            </a:schemeClr>
                          </a:solidFill>
                          <a:effectLst/>
                        </a:rPr>
                        <a:t>Which locations have the highest average fare/tip?</a:t>
                      </a:r>
                      <a:br>
                        <a:rPr lang="en-GB" sz="1600" u="none" strike="noStrike" dirty="0">
                          <a:solidFill>
                            <a:schemeClr val="accent6">
                              <a:lumMod val="50000"/>
                            </a:schemeClr>
                          </a:solidFill>
                          <a:effectLst/>
                        </a:rPr>
                      </a:br>
                      <a:br>
                        <a:rPr lang="en-GB" sz="1600" u="none" strike="noStrike" dirty="0">
                          <a:solidFill>
                            <a:schemeClr val="accent6">
                              <a:lumMod val="50000"/>
                            </a:schemeClr>
                          </a:solidFill>
                          <a:effectLst/>
                        </a:rPr>
                      </a:br>
                      <a:r>
                        <a:rPr lang="en-GB" sz="1600" u="none" strike="noStrike" dirty="0">
                          <a:solidFill>
                            <a:schemeClr val="accent6">
                              <a:lumMod val="50000"/>
                            </a:schemeClr>
                          </a:solidFill>
                          <a:effectLst/>
                        </a:rPr>
                        <a:t>Is it better to do lots of short trips or fewer long ones?</a:t>
                      </a:r>
                      <a:br>
                        <a:rPr lang="en-GB" sz="1600" u="none" strike="noStrike" dirty="0">
                          <a:solidFill>
                            <a:schemeClr val="accent6">
                              <a:lumMod val="50000"/>
                            </a:schemeClr>
                          </a:solidFill>
                          <a:effectLst/>
                        </a:rPr>
                      </a:br>
                      <a:br>
                        <a:rPr lang="en-GB" sz="1600" u="none" strike="noStrike" dirty="0">
                          <a:solidFill>
                            <a:schemeClr val="accent6">
                              <a:lumMod val="50000"/>
                            </a:schemeClr>
                          </a:solidFill>
                          <a:effectLst/>
                        </a:rPr>
                      </a:br>
                      <a:r>
                        <a:rPr lang="en-GB" sz="1600" u="none" strike="noStrike" dirty="0">
                          <a:solidFill>
                            <a:schemeClr val="accent6">
                              <a:lumMod val="50000"/>
                            </a:schemeClr>
                          </a:solidFill>
                          <a:effectLst/>
                        </a:rPr>
                        <a:t>What time of day is it best to take trips?</a:t>
                      </a:r>
                      <a:br>
                        <a:rPr lang="en-GB" sz="1600" u="none" strike="noStrike" dirty="0">
                          <a:solidFill>
                            <a:schemeClr val="accent6">
                              <a:lumMod val="50000"/>
                            </a:schemeClr>
                          </a:solidFill>
                          <a:effectLst/>
                        </a:rPr>
                      </a:br>
                      <a:br>
                        <a:rPr lang="en-GB" sz="1600" u="none" strike="noStrike" dirty="0">
                          <a:solidFill>
                            <a:schemeClr val="accent6">
                              <a:lumMod val="50000"/>
                            </a:schemeClr>
                          </a:solidFill>
                          <a:effectLst/>
                        </a:rPr>
                      </a:br>
                      <a:r>
                        <a:rPr lang="en-GB" sz="1600" u="none" strike="noStrike" dirty="0">
                          <a:solidFill>
                            <a:schemeClr val="accent6">
                              <a:lumMod val="50000"/>
                            </a:schemeClr>
                          </a:solidFill>
                          <a:effectLst/>
                        </a:rPr>
                        <a:t>Is the trip fare and tips higher with multiple passengers compared to a single passenger?</a:t>
                      </a:r>
                      <a:endParaRPr lang="en-GB" sz="1600" b="0" i="0" u="none" strike="noStrike" dirty="0">
                        <a:solidFill>
                          <a:schemeClr val="accent6">
                            <a:lumMod val="50000"/>
                          </a:schemeClr>
                        </a:solidFill>
                        <a:effectLst/>
                        <a:latin typeface="Calibri" panose="020F0502020204030204" pitchFamily="34" charset="0"/>
                      </a:endParaRPr>
                    </a:p>
                  </a:txBody>
                  <a:tcPr marL="3396" marR="3396" marT="33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l" fontAlgn="t"/>
                      <a:r>
                        <a:rPr lang="en-GB" sz="1600" u="none" strike="noStrike">
                          <a:solidFill>
                            <a:schemeClr val="accent6">
                              <a:lumMod val="50000"/>
                            </a:schemeClr>
                          </a:solidFill>
                          <a:effectLst/>
                        </a:rPr>
                        <a:t># Trips</a:t>
                      </a:r>
                      <a:br>
                        <a:rPr lang="en-GB" sz="1600" u="none" strike="noStrike">
                          <a:solidFill>
                            <a:schemeClr val="accent6">
                              <a:lumMod val="50000"/>
                            </a:schemeClr>
                          </a:solidFill>
                          <a:effectLst/>
                        </a:rPr>
                      </a:br>
                      <a:br>
                        <a:rPr lang="en-GB" sz="1600" u="none" strike="noStrike">
                          <a:solidFill>
                            <a:schemeClr val="accent6">
                              <a:lumMod val="50000"/>
                            </a:schemeClr>
                          </a:solidFill>
                          <a:effectLst/>
                        </a:rPr>
                      </a:br>
                      <a:r>
                        <a:rPr lang="en-GB" sz="1600" u="none" strike="noStrike">
                          <a:solidFill>
                            <a:schemeClr val="accent6">
                              <a:lumMod val="50000"/>
                            </a:schemeClr>
                          </a:solidFill>
                          <a:effectLst/>
                        </a:rPr>
                        <a:t>Average Fares</a:t>
                      </a:r>
                      <a:br>
                        <a:rPr lang="en-GB" sz="1600" u="none" strike="noStrike">
                          <a:solidFill>
                            <a:schemeClr val="accent6">
                              <a:lumMod val="50000"/>
                            </a:schemeClr>
                          </a:solidFill>
                          <a:effectLst/>
                        </a:rPr>
                      </a:br>
                      <a:br>
                        <a:rPr lang="en-GB" sz="1600" u="none" strike="noStrike">
                          <a:solidFill>
                            <a:schemeClr val="accent6">
                              <a:lumMod val="50000"/>
                            </a:schemeClr>
                          </a:solidFill>
                          <a:effectLst/>
                        </a:rPr>
                      </a:br>
                      <a:r>
                        <a:rPr lang="en-GB" sz="1600" u="none" strike="noStrike">
                          <a:solidFill>
                            <a:schemeClr val="accent6">
                              <a:lumMod val="50000"/>
                            </a:schemeClr>
                          </a:solidFill>
                          <a:effectLst/>
                        </a:rPr>
                        <a:t>Average Tip Amount </a:t>
                      </a:r>
                      <a:br>
                        <a:rPr lang="en-GB" sz="1600" u="none" strike="noStrike">
                          <a:solidFill>
                            <a:schemeClr val="accent6">
                              <a:lumMod val="50000"/>
                            </a:schemeClr>
                          </a:solidFill>
                          <a:effectLst/>
                        </a:rPr>
                      </a:br>
                      <a:br>
                        <a:rPr lang="en-GB" sz="1600" u="none" strike="noStrike">
                          <a:solidFill>
                            <a:schemeClr val="accent6">
                              <a:lumMod val="50000"/>
                            </a:schemeClr>
                          </a:solidFill>
                          <a:effectLst/>
                        </a:rPr>
                      </a:br>
                      <a:r>
                        <a:rPr lang="en-GB" sz="1600" u="none" strike="noStrike">
                          <a:solidFill>
                            <a:schemeClr val="accent6">
                              <a:lumMod val="50000"/>
                            </a:schemeClr>
                          </a:solidFill>
                          <a:effectLst/>
                        </a:rPr>
                        <a:t>Total Fare Amount including/excluding tips</a:t>
                      </a:r>
                      <a:endParaRPr lang="en-GB" sz="1600" b="0" i="0" u="none" strike="noStrike">
                        <a:solidFill>
                          <a:schemeClr val="accent6">
                            <a:lumMod val="50000"/>
                          </a:schemeClr>
                        </a:solidFill>
                        <a:effectLst/>
                        <a:latin typeface="Calibri" panose="020F0502020204030204" pitchFamily="34" charset="0"/>
                      </a:endParaRPr>
                    </a:p>
                  </a:txBody>
                  <a:tcPr marL="3396" marR="3396" marT="33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l" fontAlgn="t"/>
                      <a:r>
                        <a:rPr lang="en-GB" sz="1600" u="none" strike="noStrike">
                          <a:solidFill>
                            <a:schemeClr val="accent6">
                              <a:lumMod val="50000"/>
                            </a:schemeClr>
                          </a:solidFill>
                          <a:effectLst/>
                        </a:rPr>
                        <a:t>Trip Duration </a:t>
                      </a:r>
                      <a:br>
                        <a:rPr lang="en-GB" sz="1600" u="none" strike="noStrike">
                          <a:solidFill>
                            <a:schemeClr val="accent6">
                              <a:lumMod val="50000"/>
                            </a:schemeClr>
                          </a:solidFill>
                          <a:effectLst/>
                        </a:rPr>
                      </a:br>
                      <a:br>
                        <a:rPr lang="en-GB" sz="1600" u="none" strike="noStrike">
                          <a:solidFill>
                            <a:schemeClr val="accent6">
                              <a:lumMod val="50000"/>
                            </a:schemeClr>
                          </a:solidFill>
                          <a:effectLst/>
                        </a:rPr>
                      </a:br>
                      <a:r>
                        <a:rPr lang="en-GB" sz="1600" u="none" strike="noStrike">
                          <a:solidFill>
                            <a:schemeClr val="accent6">
                              <a:lumMod val="50000"/>
                            </a:schemeClr>
                          </a:solidFill>
                          <a:effectLst/>
                        </a:rPr>
                        <a:t>Time of Day (Lunchtime/early morning, etc)</a:t>
                      </a:r>
                      <a:br>
                        <a:rPr lang="en-GB" sz="1600" u="none" strike="noStrike">
                          <a:solidFill>
                            <a:schemeClr val="accent6">
                              <a:lumMod val="50000"/>
                            </a:schemeClr>
                          </a:solidFill>
                          <a:effectLst/>
                        </a:rPr>
                      </a:br>
                      <a:br>
                        <a:rPr lang="en-GB" sz="1600" u="none" strike="noStrike">
                          <a:solidFill>
                            <a:schemeClr val="accent6">
                              <a:lumMod val="50000"/>
                            </a:schemeClr>
                          </a:solidFill>
                          <a:effectLst/>
                        </a:rPr>
                      </a:br>
                      <a:r>
                        <a:rPr lang="en-GB" sz="1600" u="none" strike="noStrike">
                          <a:solidFill>
                            <a:schemeClr val="accent6">
                              <a:lumMod val="50000"/>
                            </a:schemeClr>
                          </a:solidFill>
                          <a:effectLst/>
                        </a:rPr>
                        <a:t>Single vs multiple passengers</a:t>
                      </a:r>
                      <a:endParaRPr lang="en-GB" sz="1600" b="0" i="0" u="none" strike="noStrike">
                        <a:solidFill>
                          <a:schemeClr val="accent6">
                            <a:lumMod val="50000"/>
                          </a:schemeClr>
                        </a:solidFill>
                        <a:effectLst/>
                        <a:latin typeface="Calibri" panose="020F0502020204030204" pitchFamily="34" charset="0"/>
                      </a:endParaRPr>
                    </a:p>
                  </a:txBody>
                  <a:tcPr marL="3396" marR="3396" marT="33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l" fontAlgn="t"/>
                      <a:r>
                        <a:rPr lang="en-GB" sz="1600" u="none" strike="noStrike" dirty="0">
                          <a:solidFill>
                            <a:schemeClr val="accent6">
                              <a:lumMod val="50000"/>
                            </a:schemeClr>
                          </a:solidFill>
                          <a:effectLst/>
                        </a:rPr>
                        <a:t>Yellow and Green Taxi datasets from Azure Public Datasets</a:t>
                      </a:r>
                      <a:endParaRPr lang="en-GB" sz="1600" b="0" i="0" u="none" strike="noStrike" dirty="0">
                        <a:solidFill>
                          <a:schemeClr val="accent6">
                            <a:lumMod val="50000"/>
                          </a:schemeClr>
                        </a:solidFill>
                        <a:effectLst/>
                        <a:latin typeface="Calibri" panose="020F0502020204030204" pitchFamily="34" charset="0"/>
                      </a:endParaRPr>
                    </a:p>
                  </a:txBody>
                  <a:tcPr marL="3396" marR="3396" marT="3396"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504764381"/>
                  </a:ext>
                </a:extLst>
              </a:tr>
            </a:tbl>
          </a:graphicData>
        </a:graphic>
      </p:graphicFrame>
    </p:spTree>
    <p:extLst>
      <p:ext uri="{BB962C8B-B14F-4D97-AF65-F5344CB8AC3E}">
        <p14:creationId xmlns:p14="http://schemas.microsoft.com/office/powerpoint/2010/main" val="373341598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B551E36-B27B-38F1-A41A-505E5B30E8C1}"/>
              </a:ext>
            </a:extLst>
          </p:cNvPr>
          <p:cNvSpPr txBox="1">
            <a:spLocks/>
          </p:cNvSpPr>
          <p:nvPr/>
        </p:nvSpPr>
        <p:spPr>
          <a:xfrm>
            <a:off x="1838885" y="3248822"/>
            <a:ext cx="5201536"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PowerBI</a:t>
            </a:r>
            <a:r>
              <a:rPr lang="en-US" dirty="0"/>
              <a:t> Copilot</a:t>
            </a:r>
          </a:p>
        </p:txBody>
      </p:sp>
      <p:sp>
        <p:nvSpPr>
          <p:cNvPr id="6" name="Oval 5">
            <a:extLst>
              <a:ext uri="{FF2B5EF4-FFF2-40B4-BE49-F238E27FC236}">
                <a16:creationId xmlns:a16="http://schemas.microsoft.com/office/drawing/2014/main" id="{7CECCC3E-5BCE-F7DE-77F1-F58F21F2B42E}"/>
              </a:ext>
            </a:extLst>
          </p:cNvPr>
          <p:cNvSpPr/>
          <p:nvPr/>
        </p:nvSpPr>
        <p:spPr bwMode="auto">
          <a:xfrm>
            <a:off x="584200" y="2954316"/>
            <a:ext cx="958377" cy="958377"/>
          </a:xfrm>
          <a:prstGeom prst="ellipse">
            <a:avLst/>
          </a:prstGeom>
          <a:gradFill>
            <a:gsLst>
              <a:gs pos="60000">
                <a:srgbClr val="038C76"/>
              </a:gs>
              <a:gs pos="0">
                <a:srgbClr val="117865">
                  <a:shade val="67500"/>
                  <a:satMod val="115000"/>
                </a:srgbClr>
              </a:gs>
              <a:gs pos="100000">
                <a:srgbClr val="00AE94"/>
              </a:gs>
            </a:gsLst>
            <a:lin ang="18900000" scaled="1"/>
          </a:gradFill>
          <a:ln w="9525" cap="flat" cmpd="sng" algn="ctr">
            <a:noFill/>
            <a:prstDash val="solid"/>
            <a:headEnd type="none" w="med" len="med"/>
            <a:tailEnd type="none" w="med" len="med"/>
          </a:ln>
          <a:effectLst>
            <a:outerShdw blurRad="2032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Graphic 27">
            <a:extLst>
              <a:ext uri="{FF2B5EF4-FFF2-40B4-BE49-F238E27FC236}">
                <a16:creationId xmlns:a16="http://schemas.microsoft.com/office/drawing/2014/main" id="{E57B9E8A-E662-3E65-0D72-255E803971EA}"/>
              </a:ext>
            </a:extLst>
          </p:cNvPr>
          <p:cNvSpPr/>
          <p:nvPr/>
        </p:nvSpPr>
        <p:spPr>
          <a:xfrm>
            <a:off x="864978" y="3326772"/>
            <a:ext cx="411149" cy="301920"/>
          </a:xfrm>
          <a:custGeom>
            <a:avLst/>
            <a:gdLst>
              <a:gd name="connsiteX0" fmla="*/ 0 w 266700"/>
              <a:gd name="connsiteY0" fmla="*/ 28575 h 190500"/>
              <a:gd name="connsiteX1" fmla="*/ 28575 w 266700"/>
              <a:gd name="connsiteY1" fmla="*/ 0 h 190500"/>
              <a:gd name="connsiteX2" fmla="*/ 57150 w 266700"/>
              <a:gd name="connsiteY2" fmla="*/ 28575 h 190500"/>
              <a:gd name="connsiteX3" fmla="*/ 209550 w 266700"/>
              <a:gd name="connsiteY3" fmla="*/ 28575 h 190500"/>
              <a:gd name="connsiteX4" fmla="*/ 238125 w 266700"/>
              <a:gd name="connsiteY4" fmla="*/ 0 h 190500"/>
              <a:gd name="connsiteX5" fmla="*/ 266700 w 266700"/>
              <a:gd name="connsiteY5" fmla="*/ 28575 h 190500"/>
              <a:gd name="connsiteX6" fmla="*/ 266700 w 266700"/>
              <a:gd name="connsiteY6" fmla="*/ 161925 h 190500"/>
              <a:gd name="connsiteX7" fmla="*/ 238125 w 266700"/>
              <a:gd name="connsiteY7" fmla="*/ 190500 h 190500"/>
              <a:gd name="connsiteX8" fmla="*/ 209550 w 266700"/>
              <a:gd name="connsiteY8" fmla="*/ 161925 h 190500"/>
              <a:gd name="connsiteX9" fmla="*/ 57150 w 266700"/>
              <a:gd name="connsiteY9" fmla="*/ 161925 h 190500"/>
              <a:gd name="connsiteX10" fmla="*/ 28575 w 266700"/>
              <a:gd name="connsiteY10" fmla="*/ 190500 h 190500"/>
              <a:gd name="connsiteX11" fmla="*/ 0 w 266700"/>
              <a:gd name="connsiteY11" fmla="*/ 161925 h 190500"/>
              <a:gd name="connsiteX12" fmla="*/ 0 w 266700"/>
              <a:gd name="connsiteY12" fmla="*/ 28575 h 190500"/>
              <a:gd name="connsiteX13" fmla="*/ 38100 w 266700"/>
              <a:gd name="connsiteY13" fmla="*/ 28575 h 190500"/>
              <a:gd name="connsiteX14" fmla="*/ 28575 w 266700"/>
              <a:gd name="connsiteY14" fmla="*/ 19050 h 190500"/>
              <a:gd name="connsiteX15" fmla="*/ 19050 w 266700"/>
              <a:gd name="connsiteY15" fmla="*/ 28575 h 190500"/>
              <a:gd name="connsiteX16" fmla="*/ 19050 w 266700"/>
              <a:gd name="connsiteY16" fmla="*/ 161925 h 190500"/>
              <a:gd name="connsiteX17" fmla="*/ 28575 w 266700"/>
              <a:gd name="connsiteY17" fmla="*/ 171450 h 190500"/>
              <a:gd name="connsiteX18" fmla="*/ 38100 w 266700"/>
              <a:gd name="connsiteY18" fmla="*/ 161925 h 190500"/>
              <a:gd name="connsiteX19" fmla="*/ 38100 w 266700"/>
              <a:gd name="connsiteY19" fmla="*/ 28575 h 190500"/>
              <a:gd name="connsiteX20" fmla="*/ 57150 w 266700"/>
              <a:gd name="connsiteY20" fmla="*/ 142875 h 190500"/>
              <a:gd name="connsiteX21" fmla="*/ 209550 w 266700"/>
              <a:gd name="connsiteY21" fmla="*/ 142875 h 190500"/>
              <a:gd name="connsiteX22" fmla="*/ 209550 w 266700"/>
              <a:gd name="connsiteY22" fmla="*/ 47625 h 190500"/>
              <a:gd name="connsiteX23" fmla="*/ 57150 w 266700"/>
              <a:gd name="connsiteY23" fmla="*/ 47625 h 190500"/>
              <a:gd name="connsiteX24" fmla="*/ 57150 w 266700"/>
              <a:gd name="connsiteY24" fmla="*/ 142875 h 190500"/>
              <a:gd name="connsiteX25" fmla="*/ 247650 w 266700"/>
              <a:gd name="connsiteY25" fmla="*/ 28575 h 190500"/>
              <a:gd name="connsiteX26" fmla="*/ 238125 w 266700"/>
              <a:gd name="connsiteY26" fmla="*/ 19050 h 190500"/>
              <a:gd name="connsiteX27" fmla="*/ 228600 w 266700"/>
              <a:gd name="connsiteY27" fmla="*/ 28575 h 190500"/>
              <a:gd name="connsiteX28" fmla="*/ 228600 w 266700"/>
              <a:gd name="connsiteY28" fmla="*/ 161925 h 190500"/>
              <a:gd name="connsiteX29" fmla="*/ 238125 w 266700"/>
              <a:gd name="connsiteY29" fmla="*/ 171450 h 190500"/>
              <a:gd name="connsiteX30" fmla="*/ 247650 w 266700"/>
              <a:gd name="connsiteY30" fmla="*/ 161925 h 190500"/>
              <a:gd name="connsiteX31" fmla="*/ 247650 w 266700"/>
              <a:gd name="connsiteY31" fmla="*/ 2857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6700" h="190500">
                <a:moveTo>
                  <a:pt x="0" y="28575"/>
                </a:moveTo>
                <a:cubicBezTo>
                  <a:pt x="0" y="12794"/>
                  <a:pt x="12794" y="0"/>
                  <a:pt x="28575" y="0"/>
                </a:cubicBezTo>
                <a:cubicBezTo>
                  <a:pt x="44356" y="0"/>
                  <a:pt x="57150" y="12794"/>
                  <a:pt x="57150" y="28575"/>
                </a:cubicBezTo>
                <a:lnTo>
                  <a:pt x="209550" y="28575"/>
                </a:lnTo>
                <a:cubicBezTo>
                  <a:pt x="209550" y="12794"/>
                  <a:pt x="222343" y="0"/>
                  <a:pt x="238125" y="0"/>
                </a:cubicBezTo>
                <a:cubicBezTo>
                  <a:pt x="253907" y="0"/>
                  <a:pt x="266700" y="12794"/>
                  <a:pt x="266700" y="28575"/>
                </a:cubicBezTo>
                <a:lnTo>
                  <a:pt x="266700" y="161925"/>
                </a:lnTo>
                <a:cubicBezTo>
                  <a:pt x="266700" y="177707"/>
                  <a:pt x="253907" y="190500"/>
                  <a:pt x="238125" y="190500"/>
                </a:cubicBezTo>
                <a:cubicBezTo>
                  <a:pt x="222343" y="190500"/>
                  <a:pt x="209550" y="177707"/>
                  <a:pt x="209550" y="161925"/>
                </a:cubicBezTo>
                <a:lnTo>
                  <a:pt x="57150" y="161925"/>
                </a:lnTo>
                <a:cubicBezTo>
                  <a:pt x="57150" y="177707"/>
                  <a:pt x="44356" y="190500"/>
                  <a:pt x="28575" y="190500"/>
                </a:cubicBezTo>
                <a:cubicBezTo>
                  <a:pt x="12794" y="190500"/>
                  <a:pt x="0" y="177707"/>
                  <a:pt x="0" y="161925"/>
                </a:cubicBezTo>
                <a:lnTo>
                  <a:pt x="0" y="28575"/>
                </a:lnTo>
                <a:close/>
                <a:moveTo>
                  <a:pt x="38100" y="28575"/>
                </a:moveTo>
                <a:cubicBezTo>
                  <a:pt x="38100" y="23315"/>
                  <a:pt x="33835" y="19050"/>
                  <a:pt x="28575" y="19050"/>
                </a:cubicBezTo>
                <a:cubicBezTo>
                  <a:pt x="23314" y="19050"/>
                  <a:pt x="19050" y="23315"/>
                  <a:pt x="19050" y="28575"/>
                </a:cubicBezTo>
                <a:lnTo>
                  <a:pt x="19050" y="161925"/>
                </a:lnTo>
                <a:cubicBezTo>
                  <a:pt x="19050" y="167186"/>
                  <a:pt x="23315" y="171450"/>
                  <a:pt x="28575" y="171450"/>
                </a:cubicBezTo>
                <a:cubicBezTo>
                  <a:pt x="33836" y="171450"/>
                  <a:pt x="38100" y="167186"/>
                  <a:pt x="38100" y="161925"/>
                </a:cubicBezTo>
                <a:lnTo>
                  <a:pt x="38100" y="28575"/>
                </a:lnTo>
                <a:close/>
                <a:moveTo>
                  <a:pt x="57150" y="142875"/>
                </a:moveTo>
                <a:lnTo>
                  <a:pt x="209550" y="142875"/>
                </a:lnTo>
                <a:lnTo>
                  <a:pt x="209550" y="47625"/>
                </a:lnTo>
                <a:lnTo>
                  <a:pt x="57150" y="47625"/>
                </a:lnTo>
                <a:lnTo>
                  <a:pt x="57150" y="142875"/>
                </a:lnTo>
                <a:close/>
                <a:moveTo>
                  <a:pt x="247650" y="28575"/>
                </a:moveTo>
                <a:cubicBezTo>
                  <a:pt x="247650" y="23315"/>
                  <a:pt x="243386" y="19050"/>
                  <a:pt x="238125" y="19050"/>
                </a:cubicBezTo>
                <a:cubicBezTo>
                  <a:pt x="232864" y="19050"/>
                  <a:pt x="228600" y="23315"/>
                  <a:pt x="228600" y="28575"/>
                </a:cubicBezTo>
                <a:lnTo>
                  <a:pt x="228600" y="161925"/>
                </a:lnTo>
                <a:cubicBezTo>
                  <a:pt x="228600" y="167186"/>
                  <a:pt x="232864" y="171450"/>
                  <a:pt x="238125" y="171450"/>
                </a:cubicBezTo>
                <a:cubicBezTo>
                  <a:pt x="243386" y="171450"/>
                  <a:pt x="247650" y="167186"/>
                  <a:pt x="247650" y="161925"/>
                </a:cubicBezTo>
                <a:lnTo>
                  <a:pt x="247650" y="28575"/>
                </a:lnTo>
                <a:close/>
              </a:path>
            </a:pathLst>
          </a:custGeom>
          <a:solidFill>
            <a:srgbClr val="F3F3F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A446F"/>
              </a:solidFill>
              <a:effectLst/>
              <a:uLnTx/>
              <a:uFillTx/>
              <a:latin typeface="Segoe UI"/>
              <a:ea typeface="+mn-ea"/>
              <a:cs typeface="+mn-cs"/>
            </a:endParaRPr>
          </a:p>
        </p:txBody>
      </p:sp>
    </p:spTree>
    <p:extLst>
      <p:ext uri="{BB962C8B-B14F-4D97-AF65-F5344CB8AC3E}">
        <p14:creationId xmlns:p14="http://schemas.microsoft.com/office/powerpoint/2010/main" val="5163915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8CBBB6-A0BD-0801-E396-E65657268BC7}"/>
              </a:ext>
            </a:extLst>
          </p:cNvPr>
          <p:cNvSpPr txBox="1"/>
          <p:nvPr/>
        </p:nvSpPr>
        <p:spPr>
          <a:xfrm>
            <a:off x="3229427" y="2750457"/>
            <a:ext cx="6008915" cy="307777"/>
          </a:xfrm>
          <a:prstGeom prst="rect">
            <a:avLst/>
          </a:prstGeom>
          <a:noFill/>
        </p:spPr>
        <p:txBody>
          <a:bodyPr wrap="square" lIns="0" tIns="0" rIns="0" bIns="0" rtlCol="0">
            <a:spAutoFit/>
          </a:bodyPr>
          <a:lstStyle/>
          <a:p>
            <a:pPr algn="l"/>
            <a:r>
              <a:rPr lang="en-IE" sz="2000" dirty="0">
                <a:solidFill>
                  <a:schemeClr val="bg1"/>
                </a:solidFill>
              </a:rPr>
              <a:t>https://www.youtube.com/watch?v=wr__6tM5U6I</a:t>
            </a:r>
          </a:p>
        </p:txBody>
      </p:sp>
    </p:spTree>
    <p:extLst>
      <p:ext uri="{BB962C8B-B14F-4D97-AF65-F5344CB8AC3E}">
        <p14:creationId xmlns:p14="http://schemas.microsoft.com/office/powerpoint/2010/main" val="42922761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B551E36-B27B-38F1-A41A-505E5B30E8C1}"/>
              </a:ext>
            </a:extLst>
          </p:cNvPr>
          <p:cNvSpPr txBox="1">
            <a:spLocks/>
          </p:cNvSpPr>
          <p:nvPr/>
        </p:nvSpPr>
        <p:spPr>
          <a:xfrm>
            <a:off x="1838885" y="3248822"/>
            <a:ext cx="5201536"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Enable Fabric</a:t>
            </a:r>
          </a:p>
        </p:txBody>
      </p:sp>
      <p:sp>
        <p:nvSpPr>
          <p:cNvPr id="6" name="Oval 5">
            <a:extLst>
              <a:ext uri="{FF2B5EF4-FFF2-40B4-BE49-F238E27FC236}">
                <a16:creationId xmlns:a16="http://schemas.microsoft.com/office/drawing/2014/main" id="{7CECCC3E-5BCE-F7DE-77F1-F58F21F2B42E}"/>
              </a:ext>
            </a:extLst>
          </p:cNvPr>
          <p:cNvSpPr/>
          <p:nvPr/>
        </p:nvSpPr>
        <p:spPr bwMode="auto">
          <a:xfrm>
            <a:off x="584200" y="2954316"/>
            <a:ext cx="958377" cy="958377"/>
          </a:xfrm>
          <a:prstGeom prst="ellipse">
            <a:avLst/>
          </a:prstGeom>
          <a:gradFill>
            <a:gsLst>
              <a:gs pos="60000">
                <a:srgbClr val="038C76"/>
              </a:gs>
              <a:gs pos="0">
                <a:srgbClr val="117865">
                  <a:shade val="67500"/>
                  <a:satMod val="115000"/>
                </a:srgbClr>
              </a:gs>
              <a:gs pos="100000">
                <a:srgbClr val="00AE94"/>
              </a:gs>
            </a:gsLst>
            <a:lin ang="18900000" scaled="1"/>
          </a:gradFill>
          <a:ln w="9525" cap="flat" cmpd="sng" algn="ctr">
            <a:noFill/>
            <a:prstDash val="solid"/>
            <a:headEnd type="none" w="med" len="med"/>
            <a:tailEnd type="none" w="med" len="med"/>
          </a:ln>
          <a:effectLst>
            <a:outerShdw blurRad="2032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Graphic 27">
            <a:extLst>
              <a:ext uri="{FF2B5EF4-FFF2-40B4-BE49-F238E27FC236}">
                <a16:creationId xmlns:a16="http://schemas.microsoft.com/office/drawing/2014/main" id="{E57B9E8A-E662-3E65-0D72-255E803971EA}"/>
              </a:ext>
            </a:extLst>
          </p:cNvPr>
          <p:cNvSpPr/>
          <p:nvPr/>
        </p:nvSpPr>
        <p:spPr>
          <a:xfrm>
            <a:off x="864978" y="3326772"/>
            <a:ext cx="411149" cy="301920"/>
          </a:xfrm>
          <a:custGeom>
            <a:avLst/>
            <a:gdLst>
              <a:gd name="connsiteX0" fmla="*/ 0 w 266700"/>
              <a:gd name="connsiteY0" fmla="*/ 28575 h 190500"/>
              <a:gd name="connsiteX1" fmla="*/ 28575 w 266700"/>
              <a:gd name="connsiteY1" fmla="*/ 0 h 190500"/>
              <a:gd name="connsiteX2" fmla="*/ 57150 w 266700"/>
              <a:gd name="connsiteY2" fmla="*/ 28575 h 190500"/>
              <a:gd name="connsiteX3" fmla="*/ 209550 w 266700"/>
              <a:gd name="connsiteY3" fmla="*/ 28575 h 190500"/>
              <a:gd name="connsiteX4" fmla="*/ 238125 w 266700"/>
              <a:gd name="connsiteY4" fmla="*/ 0 h 190500"/>
              <a:gd name="connsiteX5" fmla="*/ 266700 w 266700"/>
              <a:gd name="connsiteY5" fmla="*/ 28575 h 190500"/>
              <a:gd name="connsiteX6" fmla="*/ 266700 w 266700"/>
              <a:gd name="connsiteY6" fmla="*/ 161925 h 190500"/>
              <a:gd name="connsiteX7" fmla="*/ 238125 w 266700"/>
              <a:gd name="connsiteY7" fmla="*/ 190500 h 190500"/>
              <a:gd name="connsiteX8" fmla="*/ 209550 w 266700"/>
              <a:gd name="connsiteY8" fmla="*/ 161925 h 190500"/>
              <a:gd name="connsiteX9" fmla="*/ 57150 w 266700"/>
              <a:gd name="connsiteY9" fmla="*/ 161925 h 190500"/>
              <a:gd name="connsiteX10" fmla="*/ 28575 w 266700"/>
              <a:gd name="connsiteY10" fmla="*/ 190500 h 190500"/>
              <a:gd name="connsiteX11" fmla="*/ 0 w 266700"/>
              <a:gd name="connsiteY11" fmla="*/ 161925 h 190500"/>
              <a:gd name="connsiteX12" fmla="*/ 0 w 266700"/>
              <a:gd name="connsiteY12" fmla="*/ 28575 h 190500"/>
              <a:gd name="connsiteX13" fmla="*/ 38100 w 266700"/>
              <a:gd name="connsiteY13" fmla="*/ 28575 h 190500"/>
              <a:gd name="connsiteX14" fmla="*/ 28575 w 266700"/>
              <a:gd name="connsiteY14" fmla="*/ 19050 h 190500"/>
              <a:gd name="connsiteX15" fmla="*/ 19050 w 266700"/>
              <a:gd name="connsiteY15" fmla="*/ 28575 h 190500"/>
              <a:gd name="connsiteX16" fmla="*/ 19050 w 266700"/>
              <a:gd name="connsiteY16" fmla="*/ 161925 h 190500"/>
              <a:gd name="connsiteX17" fmla="*/ 28575 w 266700"/>
              <a:gd name="connsiteY17" fmla="*/ 171450 h 190500"/>
              <a:gd name="connsiteX18" fmla="*/ 38100 w 266700"/>
              <a:gd name="connsiteY18" fmla="*/ 161925 h 190500"/>
              <a:gd name="connsiteX19" fmla="*/ 38100 w 266700"/>
              <a:gd name="connsiteY19" fmla="*/ 28575 h 190500"/>
              <a:gd name="connsiteX20" fmla="*/ 57150 w 266700"/>
              <a:gd name="connsiteY20" fmla="*/ 142875 h 190500"/>
              <a:gd name="connsiteX21" fmla="*/ 209550 w 266700"/>
              <a:gd name="connsiteY21" fmla="*/ 142875 h 190500"/>
              <a:gd name="connsiteX22" fmla="*/ 209550 w 266700"/>
              <a:gd name="connsiteY22" fmla="*/ 47625 h 190500"/>
              <a:gd name="connsiteX23" fmla="*/ 57150 w 266700"/>
              <a:gd name="connsiteY23" fmla="*/ 47625 h 190500"/>
              <a:gd name="connsiteX24" fmla="*/ 57150 w 266700"/>
              <a:gd name="connsiteY24" fmla="*/ 142875 h 190500"/>
              <a:gd name="connsiteX25" fmla="*/ 247650 w 266700"/>
              <a:gd name="connsiteY25" fmla="*/ 28575 h 190500"/>
              <a:gd name="connsiteX26" fmla="*/ 238125 w 266700"/>
              <a:gd name="connsiteY26" fmla="*/ 19050 h 190500"/>
              <a:gd name="connsiteX27" fmla="*/ 228600 w 266700"/>
              <a:gd name="connsiteY27" fmla="*/ 28575 h 190500"/>
              <a:gd name="connsiteX28" fmla="*/ 228600 w 266700"/>
              <a:gd name="connsiteY28" fmla="*/ 161925 h 190500"/>
              <a:gd name="connsiteX29" fmla="*/ 238125 w 266700"/>
              <a:gd name="connsiteY29" fmla="*/ 171450 h 190500"/>
              <a:gd name="connsiteX30" fmla="*/ 247650 w 266700"/>
              <a:gd name="connsiteY30" fmla="*/ 161925 h 190500"/>
              <a:gd name="connsiteX31" fmla="*/ 247650 w 266700"/>
              <a:gd name="connsiteY31" fmla="*/ 2857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6700" h="190500">
                <a:moveTo>
                  <a:pt x="0" y="28575"/>
                </a:moveTo>
                <a:cubicBezTo>
                  <a:pt x="0" y="12794"/>
                  <a:pt x="12794" y="0"/>
                  <a:pt x="28575" y="0"/>
                </a:cubicBezTo>
                <a:cubicBezTo>
                  <a:pt x="44356" y="0"/>
                  <a:pt x="57150" y="12794"/>
                  <a:pt x="57150" y="28575"/>
                </a:cubicBezTo>
                <a:lnTo>
                  <a:pt x="209550" y="28575"/>
                </a:lnTo>
                <a:cubicBezTo>
                  <a:pt x="209550" y="12794"/>
                  <a:pt x="222343" y="0"/>
                  <a:pt x="238125" y="0"/>
                </a:cubicBezTo>
                <a:cubicBezTo>
                  <a:pt x="253907" y="0"/>
                  <a:pt x="266700" y="12794"/>
                  <a:pt x="266700" y="28575"/>
                </a:cubicBezTo>
                <a:lnTo>
                  <a:pt x="266700" y="161925"/>
                </a:lnTo>
                <a:cubicBezTo>
                  <a:pt x="266700" y="177707"/>
                  <a:pt x="253907" y="190500"/>
                  <a:pt x="238125" y="190500"/>
                </a:cubicBezTo>
                <a:cubicBezTo>
                  <a:pt x="222343" y="190500"/>
                  <a:pt x="209550" y="177707"/>
                  <a:pt x="209550" y="161925"/>
                </a:cubicBezTo>
                <a:lnTo>
                  <a:pt x="57150" y="161925"/>
                </a:lnTo>
                <a:cubicBezTo>
                  <a:pt x="57150" y="177707"/>
                  <a:pt x="44356" y="190500"/>
                  <a:pt x="28575" y="190500"/>
                </a:cubicBezTo>
                <a:cubicBezTo>
                  <a:pt x="12794" y="190500"/>
                  <a:pt x="0" y="177707"/>
                  <a:pt x="0" y="161925"/>
                </a:cubicBezTo>
                <a:lnTo>
                  <a:pt x="0" y="28575"/>
                </a:lnTo>
                <a:close/>
                <a:moveTo>
                  <a:pt x="38100" y="28575"/>
                </a:moveTo>
                <a:cubicBezTo>
                  <a:pt x="38100" y="23315"/>
                  <a:pt x="33835" y="19050"/>
                  <a:pt x="28575" y="19050"/>
                </a:cubicBezTo>
                <a:cubicBezTo>
                  <a:pt x="23314" y="19050"/>
                  <a:pt x="19050" y="23315"/>
                  <a:pt x="19050" y="28575"/>
                </a:cubicBezTo>
                <a:lnTo>
                  <a:pt x="19050" y="161925"/>
                </a:lnTo>
                <a:cubicBezTo>
                  <a:pt x="19050" y="167186"/>
                  <a:pt x="23315" y="171450"/>
                  <a:pt x="28575" y="171450"/>
                </a:cubicBezTo>
                <a:cubicBezTo>
                  <a:pt x="33836" y="171450"/>
                  <a:pt x="38100" y="167186"/>
                  <a:pt x="38100" y="161925"/>
                </a:cubicBezTo>
                <a:lnTo>
                  <a:pt x="38100" y="28575"/>
                </a:lnTo>
                <a:close/>
                <a:moveTo>
                  <a:pt x="57150" y="142875"/>
                </a:moveTo>
                <a:lnTo>
                  <a:pt x="209550" y="142875"/>
                </a:lnTo>
                <a:lnTo>
                  <a:pt x="209550" y="47625"/>
                </a:lnTo>
                <a:lnTo>
                  <a:pt x="57150" y="47625"/>
                </a:lnTo>
                <a:lnTo>
                  <a:pt x="57150" y="142875"/>
                </a:lnTo>
                <a:close/>
                <a:moveTo>
                  <a:pt x="247650" y="28575"/>
                </a:moveTo>
                <a:cubicBezTo>
                  <a:pt x="247650" y="23315"/>
                  <a:pt x="243386" y="19050"/>
                  <a:pt x="238125" y="19050"/>
                </a:cubicBezTo>
                <a:cubicBezTo>
                  <a:pt x="232864" y="19050"/>
                  <a:pt x="228600" y="23315"/>
                  <a:pt x="228600" y="28575"/>
                </a:cubicBezTo>
                <a:lnTo>
                  <a:pt x="228600" y="161925"/>
                </a:lnTo>
                <a:cubicBezTo>
                  <a:pt x="228600" y="167186"/>
                  <a:pt x="232864" y="171450"/>
                  <a:pt x="238125" y="171450"/>
                </a:cubicBezTo>
                <a:cubicBezTo>
                  <a:pt x="243386" y="171450"/>
                  <a:pt x="247650" y="167186"/>
                  <a:pt x="247650" y="161925"/>
                </a:cubicBezTo>
                <a:lnTo>
                  <a:pt x="247650" y="28575"/>
                </a:lnTo>
                <a:close/>
              </a:path>
            </a:pathLst>
          </a:custGeom>
          <a:solidFill>
            <a:srgbClr val="F3F3F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A446F"/>
              </a:solidFill>
              <a:effectLst/>
              <a:uLnTx/>
              <a:uFillTx/>
              <a:latin typeface="Segoe UI"/>
              <a:ea typeface="+mn-ea"/>
              <a:cs typeface="+mn-cs"/>
            </a:endParaRPr>
          </a:p>
        </p:txBody>
      </p:sp>
    </p:spTree>
    <p:extLst>
      <p:ext uri="{BB962C8B-B14F-4D97-AF65-F5344CB8AC3E}">
        <p14:creationId xmlns:p14="http://schemas.microsoft.com/office/powerpoint/2010/main" val="797089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D40FBD0C-436A-0C30-ED05-FCA2AD3EDFD4}"/>
              </a:ext>
            </a:extLst>
          </p:cNvPr>
          <p:cNvSpPr txBox="1">
            <a:spLocks/>
          </p:cNvSpPr>
          <p:nvPr/>
        </p:nvSpPr>
        <p:spPr>
          <a:xfrm>
            <a:off x="582613" y="400366"/>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Fabric</a:t>
            </a:r>
          </a:p>
        </p:txBody>
      </p:sp>
      <p:sp>
        <p:nvSpPr>
          <p:cNvPr id="5" name="TextBox 4">
            <a:extLst>
              <a:ext uri="{FF2B5EF4-FFF2-40B4-BE49-F238E27FC236}">
                <a16:creationId xmlns:a16="http://schemas.microsoft.com/office/drawing/2014/main" id="{8AD5586A-222F-083F-1EFD-019DAACF6E19}"/>
              </a:ext>
            </a:extLst>
          </p:cNvPr>
          <p:cNvSpPr txBox="1"/>
          <p:nvPr/>
        </p:nvSpPr>
        <p:spPr>
          <a:xfrm>
            <a:off x="582613" y="2710854"/>
            <a:ext cx="3699165" cy="1359346"/>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Administrator settings</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Enable Fabric functionality for all users or per security group</a:t>
            </a:r>
          </a:p>
        </p:txBody>
      </p:sp>
      <p:pic>
        <p:nvPicPr>
          <p:cNvPr id="6" name="Picture 5">
            <a:extLst>
              <a:ext uri="{FF2B5EF4-FFF2-40B4-BE49-F238E27FC236}">
                <a16:creationId xmlns:a16="http://schemas.microsoft.com/office/drawing/2014/main" id="{DFE3D9AA-EFCD-D8C1-728E-F5FFFADDAFE5}"/>
              </a:ext>
            </a:extLst>
          </p:cNvPr>
          <p:cNvPicPr>
            <a:picLocks noChangeAspect="1"/>
          </p:cNvPicPr>
          <p:nvPr/>
        </p:nvPicPr>
        <p:blipFill>
          <a:blip r:embed="rId3"/>
          <a:stretch>
            <a:fillRect/>
          </a:stretch>
        </p:blipFill>
        <p:spPr>
          <a:xfrm>
            <a:off x="4809543" y="1087349"/>
            <a:ext cx="6554405" cy="514531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7058777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BA52A1-3FFC-81F7-937E-014F2A1FF97C}"/>
              </a:ext>
            </a:extLst>
          </p:cNvPr>
          <p:cNvPicPr>
            <a:picLocks noChangeAspect="1"/>
          </p:cNvPicPr>
          <p:nvPr/>
        </p:nvPicPr>
        <p:blipFill>
          <a:blip r:embed="rId3"/>
          <a:stretch>
            <a:fillRect/>
          </a:stretch>
        </p:blipFill>
        <p:spPr>
          <a:xfrm>
            <a:off x="4005942" y="1674712"/>
            <a:ext cx="7959109" cy="4726088"/>
          </a:xfrm>
          <a:prstGeom prst="rect">
            <a:avLst/>
          </a:prstGeom>
          <a:effectLst>
            <a:outerShdw blurRad="50800" dist="38100" dir="2700000" algn="tl" rotWithShape="0">
              <a:prstClr val="black">
                <a:alpha val="40000"/>
              </a:prstClr>
            </a:outerShdw>
          </a:effectLst>
        </p:spPr>
      </p:pic>
      <p:sp>
        <p:nvSpPr>
          <p:cNvPr id="4" name="Title 6">
            <a:extLst>
              <a:ext uri="{FF2B5EF4-FFF2-40B4-BE49-F238E27FC236}">
                <a16:creationId xmlns:a16="http://schemas.microsoft.com/office/drawing/2014/main" id="{D40FBD0C-436A-0C30-ED05-FCA2AD3EDFD4}"/>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GB" dirty="0">
                <a:solidFill>
                  <a:srgbClr val="117865"/>
                </a:solidFill>
                <a:latin typeface="Segoe UI Semibold"/>
              </a:rPr>
              <a:t>Fabric</a:t>
            </a:r>
            <a:endPar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endParaRPr>
          </a:p>
        </p:txBody>
      </p:sp>
      <p:sp>
        <p:nvSpPr>
          <p:cNvPr id="5" name="TextBox 4">
            <a:extLst>
              <a:ext uri="{FF2B5EF4-FFF2-40B4-BE49-F238E27FC236}">
                <a16:creationId xmlns:a16="http://schemas.microsoft.com/office/drawing/2014/main" id="{8AD5586A-222F-083F-1EFD-019DAACF6E19}"/>
              </a:ext>
            </a:extLst>
          </p:cNvPr>
          <p:cNvSpPr txBox="1"/>
          <p:nvPr/>
        </p:nvSpPr>
        <p:spPr>
          <a:xfrm>
            <a:off x="226949" y="2873217"/>
            <a:ext cx="3699165" cy="1436291"/>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User Sign Up experience</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Navigate to </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https://app.powerbi.com</a:t>
            </a: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0302788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B551E36-B27B-38F1-A41A-505E5B30E8C1}"/>
              </a:ext>
            </a:extLst>
          </p:cNvPr>
          <p:cNvSpPr txBox="1">
            <a:spLocks/>
          </p:cNvSpPr>
          <p:nvPr/>
        </p:nvSpPr>
        <p:spPr>
          <a:xfrm>
            <a:off x="1838885" y="3248822"/>
            <a:ext cx="5201536"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Other resources</a:t>
            </a:r>
          </a:p>
        </p:txBody>
      </p:sp>
      <p:sp>
        <p:nvSpPr>
          <p:cNvPr id="6" name="Oval 5">
            <a:extLst>
              <a:ext uri="{FF2B5EF4-FFF2-40B4-BE49-F238E27FC236}">
                <a16:creationId xmlns:a16="http://schemas.microsoft.com/office/drawing/2014/main" id="{7CECCC3E-5BCE-F7DE-77F1-F58F21F2B42E}"/>
              </a:ext>
            </a:extLst>
          </p:cNvPr>
          <p:cNvSpPr/>
          <p:nvPr/>
        </p:nvSpPr>
        <p:spPr bwMode="auto">
          <a:xfrm>
            <a:off x="584200" y="2954316"/>
            <a:ext cx="958377" cy="958377"/>
          </a:xfrm>
          <a:prstGeom prst="ellipse">
            <a:avLst/>
          </a:prstGeom>
          <a:gradFill>
            <a:gsLst>
              <a:gs pos="60000">
                <a:srgbClr val="038C76"/>
              </a:gs>
              <a:gs pos="0">
                <a:srgbClr val="117865">
                  <a:shade val="67500"/>
                  <a:satMod val="115000"/>
                </a:srgbClr>
              </a:gs>
              <a:gs pos="100000">
                <a:srgbClr val="00AE94"/>
              </a:gs>
            </a:gsLst>
            <a:lin ang="18900000" scaled="1"/>
          </a:gradFill>
          <a:ln w="9525" cap="flat" cmpd="sng" algn="ctr">
            <a:noFill/>
            <a:prstDash val="solid"/>
            <a:headEnd type="none" w="med" len="med"/>
            <a:tailEnd type="none" w="med" len="med"/>
          </a:ln>
          <a:effectLst>
            <a:outerShdw blurRad="2032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Graphic 27">
            <a:extLst>
              <a:ext uri="{FF2B5EF4-FFF2-40B4-BE49-F238E27FC236}">
                <a16:creationId xmlns:a16="http://schemas.microsoft.com/office/drawing/2014/main" id="{E57B9E8A-E662-3E65-0D72-255E803971EA}"/>
              </a:ext>
            </a:extLst>
          </p:cNvPr>
          <p:cNvSpPr/>
          <p:nvPr/>
        </p:nvSpPr>
        <p:spPr>
          <a:xfrm>
            <a:off x="864978" y="3326772"/>
            <a:ext cx="411149" cy="301920"/>
          </a:xfrm>
          <a:custGeom>
            <a:avLst/>
            <a:gdLst>
              <a:gd name="connsiteX0" fmla="*/ 0 w 266700"/>
              <a:gd name="connsiteY0" fmla="*/ 28575 h 190500"/>
              <a:gd name="connsiteX1" fmla="*/ 28575 w 266700"/>
              <a:gd name="connsiteY1" fmla="*/ 0 h 190500"/>
              <a:gd name="connsiteX2" fmla="*/ 57150 w 266700"/>
              <a:gd name="connsiteY2" fmla="*/ 28575 h 190500"/>
              <a:gd name="connsiteX3" fmla="*/ 209550 w 266700"/>
              <a:gd name="connsiteY3" fmla="*/ 28575 h 190500"/>
              <a:gd name="connsiteX4" fmla="*/ 238125 w 266700"/>
              <a:gd name="connsiteY4" fmla="*/ 0 h 190500"/>
              <a:gd name="connsiteX5" fmla="*/ 266700 w 266700"/>
              <a:gd name="connsiteY5" fmla="*/ 28575 h 190500"/>
              <a:gd name="connsiteX6" fmla="*/ 266700 w 266700"/>
              <a:gd name="connsiteY6" fmla="*/ 161925 h 190500"/>
              <a:gd name="connsiteX7" fmla="*/ 238125 w 266700"/>
              <a:gd name="connsiteY7" fmla="*/ 190500 h 190500"/>
              <a:gd name="connsiteX8" fmla="*/ 209550 w 266700"/>
              <a:gd name="connsiteY8" fmla="*/ 161925 h 190500"/>
              <a:gd name="connsiteX9" fmla="*/ 57150 w 266700"/>
              <a:gd name="connsiteY9" fmla="*/ 161925 h 190500"/>
              <a:gd name="connsiteX10" fmla="*/ 28575 w 266700"/>
              <a:gd name="connsiteY10" fmla="*/ 190500 h 190500"/>
              <a:gd name="connsiteX11" fmla="*/ 0 w 266700"/>
              <a:gd name="connsiteY11" fmla="*/ 161925 h 190500"/>
              <a:gd name="connsiteX12" fmla="*/ 0 w 266700"/>
              <a:gd name="connsiteY12" fmla="*/ 28575 h 190500"/>
              <a:gd name="connsiteX13" fmla="*/ 38100 w 266700"/>
              <a:gd name="connsiteY13" fmla="*/ 28575 h 190500"/>
              <a:gd name="connsiteX14" fmla="*/ 28575 w 266700"/>
              <a:gd name="connsiteY14" fmla="*/ 19050 h 190500"/>
              <a:gd name="connsiteX15" fmla="*/ 19050 w 266700"/>
              <a:gd name="connsiteY15" fmla="*/ 28575 h 190500"/>
              <a:gd name="connsiteX16" fmla="*/ 19050 w 266700"/>
              <a:gd name="connsiteY16" fmla="*/ 161925 h 190500"/>
              <a:gd name="connsiteX17" fmla="*/ 28575 w 266700"/>
              <a:gd name="connsiteY17" fmla="*/ 171450 h 190500"/>
              <a:gd name="connsiteX18" fmla="*/ 38100 w 266700"/>
              <a:gd name="connsiteY18" fmla="*/ 161925 h 190500"/>
              <a:gd name="connsiteX19" fmla="*/ 38100 w 266700"/>
              <a:gd name="connsiteY19" fmla="*/ 28575 h 190500"/>
              <a:gd name="connsiteX20" fmla="*/ 57150 w 266700"/>
              <a:gd name="connsiteY20" fmla="*/ 142875 h 190500"/>
              <a:gd name="connsiteX21" fmla="*/ 209550 w 266700"/>
              <a:gd name="connsiteY21" fmla="*/ 142875 h 190500"/>
              <a:gd name="connsiteX22" fmla="*/ 209550 w 266700"/>
              <a:gd name="connsiteY22" fmla="*/ 47625 h 190500"/>
              <a:gd name="connsiteX23" fmla="*/ 57150 w 266700"/>
              <a:gd name="connsiteY23" fmla="*/ 47625 h 190500"/>
              <a:gd name="connsiteX24" fmla="*/ 57150 w 266700"/>
              <a:gd name="connsiteY24" fmla="*/ 142875 h 190500"/>
              <a:gd name="connsiteX25" fmla="*/ 247650 w 266700"/>
              <a:gd name="connsiteY25" fmla="*/ 28575 h 190500"/>
              <a:gd name="connsiteX26" fmla="*/ 238125 w 266700"/>
              <a:gd name="connsiteY26" fmla="*/ 19050 h 190500"/>
              <a:gd name="connsiteX27" fmla="*/ 228600 w 266700"/>
              <a:gd name="connsiteY27" fmla="*/ 28575 h 190500"/>
              <a:gd name="connsiteX28" fmla="*/ 228600 w 266700"/>
              <a:gd name="connsiteY28" fmla="*/ 161925 h 190500"/>
              <a:gd name="connsiteX29" fmla="*/ 238125 w 266700"/>
              <a:gd name="connsiteY29" fmla="*/ 171450 h 190500"/>
              <a:gd name="connsiteX30" fmla="*/ 247650 w 266700"/>
              <a:gd name="connsiteY30" fmla="*/ 161925 h 190500"/>
              <a:gd name="connsiteX31" fmla="*/ 247650 w 266700"/>
              <a:gd name="connsiteY31" fmla="*/ 2857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6700" h="190500">
                <a:moveTo>
                  <a:pt x="0" y="28575"/>
                </a:moveTo>
                <a:cubicBezTo>
                  <a:pt x="0" y="12794"/>
                  <a:pt x="12794" y="0"/>
                  <a:pt x="28575" y="0"/>
                </a:cubicBezTo>
                <a:cubicBezTo>
                  <a:pt x="44356" y="0"/>
                  <a:pt x="57150" y="12794"/>
                  <a:pt x="57150" y="28575"/>
                </a:cubicBezTo>
                <a:lnTo>
                  <a:pt x="209550" y="28575"/>
                </a:lnTo>
                <a:cubicBezTo>
                  <a:pt x="209550" y="12794"/>
                  <a:pt x="222343" y="0"/>
                  <a:pt x="238125" y="0"/>
                </a:cubicBezTo>
                <a:cubicBezTo>
                  <a:pt x="253907" y="0"/>
                  <a:pt x="266700" y="12794"/>
                  <a:pt x="266700" y="28575"/>
                </a:cubicBezTo>
                <a:lnTo>
                  <a:pt x="266700" y="161925"/>
                </a:lnTo>
                <a:cubicBezTo>
                  <a:pt x="266700" y="177707"/>
                  <a:pt x="253907" y="190500"/>
                  <a:pt x="238125" y="190500"/>
                </a:cubicBezTo>
                <a:cubicBezTo>
                  <a:pt x="222343" y="190500"/>
                  <a:pt x="209550" y="177707"/>
                  <a:pt x="209550" y="161925"/>
                </a:cubicBezTo>
                <a:lnTo>
                  <a:pt x="57150" y="161925"/>
                </a:lnTo>
                <a:cubicBezTo>
                  <a:pt x="57150" y="177707"/>
                  <a:pt x="44356" y="190500"/>
                  <a:pt x="28575" y="190500"/>
                </a:cubicBezTo>
                <a:cubicBezTo>
                  <a:pt x="12794" y="190500"/>
                  <a:pt x="0" y="177707"/>
                  <a:pt x="0" y="161925"/>
                </a:cubicBezTo>
                <a:lnTo>
                  <a:pt x="0" y="28575"/>
                </a:lnTo>
                <a:close/>
                <a:moveTo>
                  <a:pt x="38100" y="28575"/>
                </a:moveTo>
                <a:cubicBezTo>
                  <a:pt x="38100" y="23315"/>
                  <a:pt x="33835" y="19050"/>
                  <a:pt x="28575" y="19050"/>
                </a:cubicBezTo>
                <a:cubicBezTo>
                  <a:pt x="23314" y="19050"/>
                  <a:pt x="19050" y="23315"/>
                  <a:pt x="19050" y="28575"/>
                </a:cubicBezTo>
                <a:lnTo>
                  <a:pt x="19050" y="161925"/>
                </a:lnTo>
                <a:cubicBezTo>
                  <a:pt x="19050" y="167186"/>
                  <a:pt x="23315" y="171450"/>
                  <a:pt x="28575" y="171450"/>
                </a:cubicBezTo>
                <a:cubicBezTo>
                  <a:pt x="33836" y="171450"/>
                  <a:pt x="38100" y="167186"/>
                  <a:pt x="38100" y="161925"/>
                </a:cubicBezTo>
                <a:lnTo>
                  <a:pt x="38100" y="28575"/>
                </a:lnTo>
                <a:close/>
                <a:moveTo>
                  <a:pt x="57150" y="142875"/>
                </a:moveTo>
                <a:lnTo>
                  <a:pt x="209550" y="142875"/>
                </a:lnTo>
                <a:lnTo>
                  <a:pt x="209550" y="47625"/>
                </a:lnTo>
                <a:lnTo>
                  <a:pt x="57150" y="47625"/>
                </a:lnTo>
                <a:lnTo>
                  <a:pt x="57150" y="142875"/>
                </a:lnTo>
                <a:close/>
                <a:moveTo>
                  <a:pt x="247650" y="28575"/>
                </a:moveTo>
                <a:cubicBezTo>
                  <a:pt x="247650" y="23315"/>
                  <a:pt x="243386" y="19050"/>
                  <a:pt x="238125" y="19050"/>
                </a:cubicBezTo>
                <a:cubicBezTo>
                  <a:pt x="232864" y="19050"/>
                  <a:pt x="228600" y="23315"/>
                  <a:pt x="228600" y="28575"/>
                </a:cubicBezTo>
                <a:lnTo>
                  <a:pt x="228600" y="161925"/>
                </a:lnTo>
                <a:cubicBezTo>
                  <a:pt x="228600" y="167186"/>
                  <a:pt x="232864" y="171450"/>
                  <a:pt x="238125" y="171450"/>
                </a:cubicBezTo>
                <a:cubicBezTo>
                  <a:pt x="243386" y="171450"/>
                  <a:pt x="247650" y="167186"/>
                  <a:pt x="247650" y="161925"/>
                </a:cubicBezTo>
                <a:lnTo>
                  <a:pt x="247650" y="28575"/>
                </a:lnTo>
                <a:close/>
              </a:path>
            </a:pathLst>
          </a:custGeom>
          <a:solidFill>
            <a:srgbClr val="F3F3F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A446F"/>
              </a:solidFill>
              <a:effectLst/>
              <a:uLnTx/>
              <a:uFillTx/>
              <a:latin typeface="Segoe UI"/>
              <a:ea typeface="+mn-ea"/>
              <a:cs typeface="+mn-cs"/>
            </a:endParaRPr>
          </a:p>
        </p:txBody>
      </p:sp>
    </p:spTree>
    <p:extLst>
      <p:ext uri="{BB962C8B-B14F-4D97-AF65-F5344CB8AC3E}">
        <p14:creationId xmlns:p14="http://schemas.microsoft.com/office/powerpoint/2010/main" val="1358692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DA64211-5A42-88DF-CB54-EB845FDE417E}"/>
              </a:ext>
            </a:extLst>
          </p:cNvPr>
          <p:cNvSpPr>
            <a:spLocks noGrp="1"/>
          </p:cNvSpPr>
          <p:nvPr>
            <p:ph type="pic" sz="quarter" idx="4294967295"/>
          </p:nvPr>
        </p:nvSpPr>
        <p:spPr>
          <a:xfrm>
            <a:off x="370116" y="2043339"/>
            <a:ext cx="7888514" cy="4050340"/>
          </a:xfrm>
        </p:spPr>
        <p:txBody>
          <a:bodyPr/>
          <a:lstStyle/>
          <a:p>
            <a:pPr marL="0" indent="0" algn="l">
              <a:buNone/>
            </a:pPr>
            <a:r>
              <a:rPr lang="en-IE" dirty="0"/>
              <a:t>What Is Fabric</a:t>
            </a:r>
          </a:p>
          <a:p>
            <a:pPr marL="0" indent="0" algn="l">
              <a:buNone/>
            </a:pPr>
            <a:r>
              <a:rPr lang="en-IE" dirty="0"/>
              <a:t>Why Fabric</a:t>
            </a:r>
          </a:p>
          <a:p>
            <a:pPr marL="0" indent="0" algn="l">
              <a:buNone/>
            </a:pPr>
            <a:r>
              <a:rPr lang="en-IE" dirty="0" err="1"/>
              <a:t>OneLake</a:t>
            </a:r>
            <a:r>
              <a:rPr lang="en-IE" dirty="0"/>
              <a:t> </a:t>
            </a:r>
          </a:p>
          <a:p>
            <a:pPr marL="0" indent="0" algn="l">
              <a:buNone/>
            </a:pPr>
            <a:r>
              <a:rPr lang="en-IE" dirty="0"/>
              <a:t>Single Source of Truth</a:t>
            </a:r>
          </a:p>
          <a:p>
            <a:pPr marL="0" indent="0" algn="l">
              <a:buNone/>
            </a:pPr>
            <a:r>
              <a:rPr lang="en-IE" dirty="0"/>
              <a:t>Persona centric UI</a:t>
            </a:r>
          </a:p>
          <a:p>
            <a:pPr marL="0" indent="0" algn="l">
              <a:buNone/>
            </a:pPr>
            <a:r>
              <a:rPr lang="en-IE" dirty="0"/>
              <a:t>Pricing </a:t>
            </a:r>
          </a:p>
          <a:p>
            <a:pPr marL="0" indent="0">
              <a:buNone/>
            </a:pPr>
            <a:r>
              <a:rPr lang="en-IE" dirty="0"/>
              <a:t>PowerBI Copilot </a:t>
            </a:r>
          </a:p>
          <a:p>
            <a:pPr marL="0" indent="0" algn="l">
              <a:buNone/>
            </a:pPr>
            <a:r>
              <a:rPr lang="en-IE" dirty="0"/>
              <a:t>How to set up environment</a:t>
            </a:r>
          </a:p>
        </p:txBody>
      </p:sp>
      <p:sp>
        <p:nvSpPr>
          <p:cNvPr id="6" name="Title 6">
            <a:extLst>
              <a:ext uri="{FF2B5EF4-FFF2-40B4-BE49-F238E27FC236}">
                <a16:creationId xmlns:a16="http://schemas.microsoft.com/office/drawing/2014/main" id="{4C976160-C032-0BF5-7695-3191E8798512}"/>
              </a:ext>
            </a:extLst>
          </p:cNvPr>
          <p:cNvSpPr txBox="1">
            <a:spLocks/>
          </p:cNvSpPr>
          <p:nvPr/>
        </p:nvSpPr>
        <p:spPr>
          <a:xfrm>
            <a:off x="582613" y="504376"/>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Agenda</a:t>
            </a:r>
          </a:p>
        </p:txBody>
      </p:sp>
    </p:spTree>
    <p:extLst>
      <p:ext uri="{BB962C8B-B14F-4D97-AF65-F5344CB8AC3E}">
        <p14:creationId xmlns:p14="http://schemas.microsoft.com/office/powerpoint/2010/main" val="180574136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BE2B9B-989D-DCDE-51F7-384B2F97D15A}"/>
              </a:ext>
            </a:extLst>
          </p:cNvPr>
          <p:cNvSpPr txBox="1"/>
          <p:nvPr/>
        </p:nvSpPr>
        <p:spPr>
          <a:xfrm>
            <a:off x="587828" y="2162628"/>
            <a:ext cx="8265886" cy="923330"/>
          </a:xfrm>
          <a:prstGeom prst="rect">
            <a:avLst/>
          </a:prstGeom>
          <a:noFill/>
        </p:spPr>
        <p:txBody>
          <a:bodyPr wrap="square" lIns="0" tIns="0" rIns="0" bIns="0" rtlCol="0">
            <a:spAutoFit/>
          </a:bodyPr>
          <a:lstStyle/>
          <a:p>
            <a:pPr algn="l"/>
            <a:r>
              <a:rPr lang="en-IE" sz="2000" dirty="0">
                <a:solidFill>
                  <a:srgbClr val="000000"/>
                </a:solidFill>
              </a:rPr>
              <a:t>Aka.ms/</a:t>
            </a:r>
            <a:r>
              <a:rPr lang="en-IE" sz="2000" dirty="0" err="1">
                <a:solidFill>
                  <a:srgbClr val="000000"/>
                </a:solidFill>
              </a:rPr>
              <a:t>FabricLicensing</a:t>
            </a:r>
            <a:endParaRPr lang="en-IE" sz="2000" dirty="0">
              <a:solidFill>
                <a:srgbClr val="000000"/>
              </a:solidFill>
            </a:endParaRPr>
          </a:p>
          <a:p>
            <a:pPr algn="l"/>
            <a:endParaRPr lang="en-IE" sz="2000" dirty="0">
              <a:solidFill>
                <a:srgbClr val="000000"/>
              </a:solidFill>
            </a:endParaRPr>
          </a:p>
          <a:p>
            <a:pPr algn="l"/>
            <a:endParaRPr lang="en-IE" sz="2000" dirty="0">
              <a:solidFill>
                <a:srgbClr val="000000"/>
              </a:solidFill>
            </a:endParaRPr>
          </a:p>
        </p:txBody>
      </p:sp>
      <p:sp>
        <p:nvSpPr>
          <p:cNvPr id="3" name="Title 6">
            <a:extLst>
              <a:ext uri="{FF2B5EF4-FFF2-40B4-BE49-F238E27FC236}">
                <a16:creationId xmlns:a16="http://schemas.microsoft.com/office/drawing/2014/main" id="{91B7870C-6E44-C358-9E79-B6466D0E4DB8}"/>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Microsoft Fabric</a:t>
            </a:r>
            <a:r>
              <a:rPr kumimoji="0" lang="ru-RU"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 </a:t>
            </a:r>
            <a:r>
              <a:rPr kumimoji="0" lang="en-IE"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Pricing</a:t>
            </a:r>
            <a:endPar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42666779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19B2EC-B08E-4E61-1CD0-A2E208C6C618}"/>
              </a:ext>
            </a:extLst>
          </p:cNvPr>
          <p:cNvSpPr>
            <a:spLocks noGrp="1"/>
          </p:cNvSpPr>
          <p:nvPr>
            <p:ph type="body" sz="quarter" idx="11"/>
          </p:nvPr>
        </p:nvSpPr>
        <p:spPr/>
        <p:txBody>
          <a:bodyPr/>
          <a:lstStyle/>
          <a:p>
            <a:endParaRPr lang="en-IE"/>
          </a:p>
        </p:txBody>
      </p:sp>
      <p:sp>
        <p:nvSpPr>
          <p:cNvPr id="3" name="Picture Placeholder 2">
            <a:extLst>
              <a:ext uri="{FF2B5EF4-FFF2-40B4-BE49-F238E27FC236}">
                <a16:creationId xmlns:a16="http://schemas.microsoft.com/office/drawing/2014/main" id="{5B9D698B-ADC6-616C-25E2-1CE4FAB1C436}"/>
              </a:ext>
            </a:extLst>
          </p:cNvPr>
          <p:cNvSpPr>
            <a:spLocks noGrp="1"/>
          </p:cNvSpPr>
          <p:nvPr>
            <p:ph type="pic" sz="quarter" idx="12"/>
          </p:nvPr>
        </p:nvSpPr>
        <p:spPr/>
        <p:txBody>
          <a:bodyPr/>
          <a:lstStyle/>
          <a:p>
            <a:endParaRPr lang="en-IE"/>
          </a:p>
        </p:txBody>
      </p:sp>
    </p:spTree>
    <p:extLst>
      <p:ext uri="{BB962C8B-B14F-4D97-AF65-F5344CB8AC3E}">
        <p14:creationId xmlns:p14="http://schemas.microsoft.com/office/powerpoint/2010/main" val="51977740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21FE26-EB4D-E8DF-B7A7-3AA4923AD665}"/>
              </a:ext>
            </a:extLst>
          </p:cNvPr>
          <p:cNvPicPr>
            <a:picLocks noChangeAspect="1"/>
          </p:cNvPicPr>
          <p:nvPr/>
        </p:nvPicPr>
        <p:blipFill>
          <a:blip r:embed="rId3"/>
          <a:stretch>
            <a:fillRect/>
          </a:stretch>
        </p:blipFill>
        <p:spPr>
          <a:xfrm>
            <a:off x="6286889" y="2447232"/>
            <a:ext cx="415636" cy="415636"/>
          </a:xfrm>
          <a:prstGeom prst="rect">
            <a:avLst/>
          </a:prstGeom>
        </p:spPr>
      </p:pic>
      <p:pic>
        <p:nvPicPr>
          <p:cNvPr id="3" name="Graphic 2">
            <a:extLst>
              <a:ext uri="{FF2B5EF4-FFF2-40B4-BE49-F238E27FC236}">
                <a16:creationId xmlns:a16="http://schemas.microsoft.com/office/drawing/2014/main" id="{C1A38F74-F339-CC92-8860-01BA36559F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80692" y="2447232"/>
            <a:ext cx="415636" cy="415636"/>
          </a:xfrm>
          <a:prstGeom prst="rect">
            <a:avLst/>
          </a:prstGeom>
        </p:spPr>
      </p:pic>
      <p:pic>
        <p:nvPicPr>
          <p:cNvPr id="4" name="Graphic 3">
            <a:extLst>
              <a:ext uri="{FF2B5EF4-FFF2-40B4-BE49-F238E27FC236}">
                <a16:creationId xmlns:a16="http://schemas.microsoft.com/office/drawing/2014/main" id="{99A59EE9-5369-B06D-3B71-7C4125224B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38972" y="2428339"/>
            <a:ext cx="453422" cy="453422"/>
          </a:xfrm>
          <a:prstGeom prst="rect">
            <a:avLst/>
          </a:prstGeom>
        </p:spPr>
      </p:pic>
      <p:pic>
        <p:nvPicPr>
          <p:cNvPr id="5" name="chart" descr="chart">
            <a:extLst>
              <a:ext uri="{FF2B5EF4-FFF2-40B4-BE49-F238E27FC236}">
                <a16:creationId xmlns:a16="http://schemas.microsoft.com/office/drawing/2014/main" id="{09F95A76-CE27-5926-F0E1-076753795CE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13778" y="2428340"/>
            <a:ext cx="453422" cy="453420"/>
          </a:xfrm>
          <a:prstGeom prst="rect">
            <a:avLst/>
          </a:prstGeom>
        </p:spPr>
      </p:pic>
      <p:pic>
        <p:nvPicPr>
          <p:cNvPr id="6" name="Graphic 5">
            <a:extLst>
              <a:ext uri="{FF2B5EF4-FFF2-40B4-BE49-F238E27FC236}">
                <a16:creationId xmlns:a16="http://schemas.microsoft.com/office/drawing/2014/main" id="{18EB978B-5AFC-72CA-064E-DB66D049C9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303759" y="2395972"/>
            <a:ext cx="518156" cy="518156"/>
          </a:xfrm>
          <a:prstGeom prst="rect">
            <a:avLst/>
          </a:prstGeom>
        </p:spPr>
      </p:pic>
      <p:pic>
        <p:nvPicPr>
          <p:cNvPr id="7" name="!!datascienceicon">
            <a:extLst>
              <a:ext uri="{FF2B5EF4-FFF2-40B4-BE49-F238E27FC236}">
                <a16:creationId xmlns:a16="http://schemas.microsoft.com/office/drawing/2014/main" id="{6927D8C8-231C-F063-9E36-8B62B2F6CDB4}"/>
              </a:ext>
            </a:extLst>
          </p:cNvPr>
          <p:cNvPicPr>
            <a:picLocks noChangeAspect="1"/>
          </p:cNvPicPr>
          <p:nvPr/>
        </p:nvPicPr>
        <p:blipFill rotWithShape="1">
          <a:blip r:embed="rId12">
            <a:extLst>
              <a:ext uri="{28A0092B-C50C-407E-A947-70E740481C1C}">
                <a14:useLocalDpi xmlns:a14="http://schemas.microsoft.com/office/drawing/2010/main" val="0"/>
              </a:ext>
            </a:extLst>
          </a:blip>
          <a:srcRect l="-6889" b="-12271"/>
          <a:stretch/>
        </p:blipFill>
        <p:spPr>
          <a:xfrm>
            <a:off x="7506034" y="2401699"/>
            <a:ext cx="463239" cy="506703"/>
          </a:xfrm>
          <a:prstGeom prst="rect">
            <a:avLst/>
          </a:prstGeom>
          <a:ln w="10108" cap="flat">
            <a:noFill/>
            <a:prstDash val="solid"/>
            <a:miter/>
          </a:ln>
        </p:spPr>
      </p:pic>
      <p:pic>
        <p:nvPicPr>
          <p:cNvPr id="8" name="Picture 7">
            <a:extLst>
              <a:ext uri="{FF2B5EF4-FFF2-40B4-BE49-F238E27FC236}">
                <a16:creationId xmlns:a16="http://schemas.microsoft.com/office/drawing/2014/main" id="{102ADCC1-99E5-615E-0A03-A0DBA322C640}"/>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2498611" y="2430024"/>
            <a:ext cx="547890" cy="450053"/>
          </a:xfrm>
          <a:prstGeom prst="rect">
            <a:avLst/>
          </a:prstGeom>
        </p:spPr>
      </p:pic>
      <p:sp>
        <p:nvSpPr>
          <p:cNvPr id="9" name="TextBox 8">
            <a:extLst>
              <a:ext uri="{FF2B5EF4-FFF2-40B4-BE49-F238E27FC236}">
                <a16:creationId xmlns:a16="http://schemas.microsoft.com/office/drawing/2014/main" id="{077C4CF5-978D-EC08-05FF-9CD6CF1C7F0F}"/>
              </a:ext>
            </a:extLst>
          </p:cNvPr>
          <p:cNvSpPr txBox="1"/>
          <p:nvPr/>
        </p:nvSpPr>
        <p:spPr>
          <a:xfrm>
            <a:off x="1039354" y="3063971"/>
            <a:ext cx="1098313" cy="553998"/>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Data</a:t>
            </a:r>
            <a:br>
              <a:rPr kumimoji="0" lang="en-US" sz="1800" b="1" i="0" u="none" strike="noStrike" kern="1000" cap="none" spc="-50" normalizeH="0" baseline="0" noProof="0">
                <a:ln>
                  <a:noFill/>
                </a:ln>
                <a:solidFill>
                  <a:srgbClr val="000000"/>
                </a:solidFill>
                <a:effectLst/>
                <a:uLnTx/>
                <a:uFillTx/>
                <a:latin typeface="Segoe UI Semibold"/>
                <a:ea typeface="+mn-ea"/>
                <a:cs typeface="+mn-cs"/>
              </a:rPr>
            </a:br>
            <a:r>
              <a:rPr kumimoji="0" lang="en-US" sz="1800" b="1" i="0" u="none" strike="noStrike" kern="1000" cap="none" spc="-50" normalizeH="0" baseline="0" noProof="0">
                <a:ln>
                  <a:noFill/>
                </a:ln>
                <a:solidFill>
                  <a:srgbClr val="000000"/>
                </a:solidFill>
                <a:effectLst/>
                <a:uLnTx/>
                <a:uFillTx/>
                <a:latin typeface="Segoe UI Semibold"/>
                <a:ea typeface="+mn-ea"/>
                <a:cs typeface="+mn-cs"/>
              </a:rPr>
              <a:t>Integration</a:t>
            </a:r>
          </a:p>
        </p:txBody>
      </p:sp>
      <p:sp>
        <p:nvSpPr>
          <p:cNvPr id="10" name="TextBox 9">
            <a:extLst>
              <a:ext uri="{FF2B5EF4-FFF2-40B4-BE49-F238E27FC236}">
                <a16:creationId xmlns:a16="http://schemas.microsoft.com/office/drawing/2014/main" id="{6BC76538-743E-0B21-2492-745FFF2ABD54}"/>
              </a:ext>
            </a:extLst>
          </p:cNvPr>
          <p:cNvSpPr txBox="1"/>
          <p:nvPr/>
        </p:nvSpPr>
        <p:spPr>
          <a:xfrm>
            <a:off x="4509313" y="3063971"/>
            <a:ext cx="1112741" cy="553998"/>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Warehouse</a:t>
            </a:r>
          </a:p>
        </p:txBody>
      </p:sp>
      <p:sp>
        <p:nvSpPr>
          <p:cNvPr id="11" name="TextBox 10">
            <a:extLst>
              <a:ext uri="{FF2B5EF4-FFF2-40B4-BE49-F238E27FC236}">
                <a16:creationId xmlns:a16="http://schemas.microsoft.com/office/drawing/2014/main" id="{EFC7E14E-C871-2ACA-B818-68885BB9D460}"/>
              </a:ext>
            </a:extLst>
          </p:cNvPr>
          <p:cNvSpPr txBox="1"/>
          <p:nvPr/>
        </p:nvSpPr>
        <p:spPr>
          <a:xfrm>
            <a:off x="5982998" y="3063971"/>
            <a:ext cx="1023418" cy="55399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Real Time Analytics</a:t>
            </a:r>
          </a:p>
        </p:txBody>
      </p:sp>
      <p:sp>
        <p:nvSpPr>
          <p:cNvPr id="12" name="TextBox 11">
            <a:extLst>
              <a:ext uri="{FF2B5EF4-FFF2-40B4-BE49-F238E27FC236}">
                <a16:creationId xmlns:a16="http://schemas.microsoft.com/office/drawing/2014/main" id="{35C1B70A-B827-2F93-F49F-F27479EC3AC6}"/>
              </a:ext>
            </a:extLst>
          </p:cNvPr>
          <p:cNvSpPr txBox="1"/>
          <p:nvPr/>
        </p:nvSpPr>
        <p:spPr>
          <a:xfrm>
            <a:off x="8468891" y="3063971"/>
            <a:ext cx="1143197" cy="553998"/>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Business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Intelligence</a:t>
            </a:r>
          </a:p>
        </p:txBody>
      </p:sp>
      <p:sp>
        <p:nvSpPr>
          <p:cNvPr id="13" name="TextBox 12">
            <a:extLst>
              <a:ext uri="{FF2B5EF4-FFF2-40B4-BE49-F238E27FC236}">
                <a16:creationId xmlns:a16="http://schemas.microsoft.com/office/drawing/2014/main" id="{209E9101-E85F-4604-84AC-DD95DBC18A56}"/>
              </a:ext>
            </a:extLst>
          </p:cNvPr>
          <p:cNvSpPr txBox="1"/>
          <p:nvPr/>
        </p:nvSpPr>
        <p:spPr>
          <a:xfrm>
            <a:off x="7367360" y="3063971"/>
            <a:ext cx="740587" cy="553998"/>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Science</a:t>
            </a:r>
          </a:p>
        </p:txBody>
      </p:sp>
      <p:sp>
        <p:nvSpPr>
          <p:cNvPr id="14" name="!!datalake">
            <a:extLst>
              <a:ext uri="{FF2B5EF4-FFF2-40B4-BE49-F238E27FC236}">
                <a16:creationId xmlns:a16="http://schemas.microsoft.com/office/drawing/2014/main" id="{3D8905DC-5510-BB61-CAC4-AAF9F6428754}"/>
              </a:ext>
            </a:extLst>
          </p:cNvPr>
          <p:cNvSpPr txBox="1"/>
          <p:nvPr/>
        </p:nvSpPr>
        <p:spPr>
          <a:xfrm>
            <a:off x="2512069" y="3063971"/>
            <a:ext cx="520975" cy="553998"/>
          </a:xfrm>
          <a:prstGeom prst="rect">
            <a:avLst/>
          </a:prstGeom>
          <a:noFill/>
        </p:spPr>
        <p:txBody>
          <a:bodyPr wrap="none" lIns="0" tIns="0" rIns="0" bIns="0">
            <a:spAutoFit/>
          </a:bodyPr>
          <a:lstStyle>
            <a:defPPr>
              <a:defRPr lang="en-US"/>
            </a:defPPr>
            <a:lvl1pPr algn="ctr">
              <a:defRPr sz="2400" b="1" kern="1000" spc="-5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Data </a:t>
            </a:r>
            <a:br>
              <a:rPr kumimoji="0" lang="en-US" sz="1800" b="1" i="0" u="none" strike="noStrike" kern="1000" cap="none" spc="-50" normalizeH="0" baseline="0" noProof="0">
                <a:ln>
                  <a:noFill/>
                </a:ln>
                <a:solidFill>
                  <a:srgbClr val="000000"/>
                </a:solidFill>
                <a:effectLst/>
                <a:uLnTx/>
                <a:uFillTx/>
                <a:latin typeface="Segoe UI Semibold"/>
                <a:ea typeface="+mn-ea"/>
                <a:cs typeface="+mn-cs"/>
              </a:rPr>
            </a:br>
            <a:r>
              <a:rPr kumimoji="0" lang="en-US" sz="1800" b="1" i="0" u="none" strike="noStrike" kern="1000" cap="none" spc="-50" normalizeH="0" baseline="0" noProof="0">
                <a:ln>
                  <a:noFill/>
                </a:ln>
                <a:solidFill>
                  <a:srgbClr val="000000"/>
                </a:solidFill>
                <a:effectLst/>
                <a:uLnTx/>
                <a:uFillTx/>
                <a:latin typeface="Segoe UI Semibold"/>
                <a:ea typeface="+mn-ea"/>
                <a:cs typeface="+mn-cs"/>
              </a:rPr>
              <a:t>Lake</a:t>
            </a:r>
          </a:p>
        </p:txBody>
      </p:sp>
      <p:sp>
        <p:nvSpPr>
          <p:cNvPr id="15" name="TextBox 14">
            <a:extLst>
              <a:ext uri="{FF2B5EF4-FFF2-40B4-BE49-F238E27FC236}">
                <a16:creationId xmlns:a16="http://schemas.microsoft.com/office/drawing/2014/main" id="{C5A8A612-722A-8F08-7435-5F5D764AC181}"/>
              </a:ext>
            </a:extLst>
          </p:cNvPr>
          <p:cNvSpPr txBox="1"/>
          <p:nvPr/>
        </p:nvSpPr>
        <p:spPr>
          <a:xfrm>
            <a:off x="9973029" y="3063971"/>
            <a:ext cx="1179617" cy="276999"/>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Governance</a:t>
            </a:r>
          </a:p>
        </p:txBody>
      </p:sp>
      <p:sp>
        <p:nvSpPr>
          <p:cNvPr id="16" name="TextBox 15">
            <a:extLst>
              <a:ext uri="{FF2B5EF4-FFF2-40B4-BE49-F238E27FC236}">
                <a16:creationId xmlns:a16="http://schemas.microsoft.com/office/drawing/2014/main" id="{038F87D6-A6CD-A896-9CC1-BF3AED6E41FB}"/>
              </a:ext>
            </a:extLst>
          </p:cNvPr>
          <p:cNvSpPr txBox="1"/>
          <p:nvPr/>
        </p:nvSpPr>
        <p:spPr>
          <a:xfrm>
            <a:off x="3380530" y="3063971"/>
            <a:ext cx="767839" cy="553998"/>
          </a:xfrm>
          <a:prstGeom prst="rect">
            <a:avLst/>
          </a:prstGeom>
          <a:noFill/>
        </p:spPr>
        <p:txBody>
          <a:bodyPr wrap="none" lIns="0" tIns="0" rIns="0" bIns="0">
            <a:spAutoFit/>
          </a:bodyPr>
          <a:lstStyle>
            <a:defPPr>
              <a:defRPr lang="en-US"/>
            </a:defPPr>
            <a:lvl1pPr algn="ctr">
              <a:defRPr sz="2400" b="1" kern="1000" spc="-5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Spark</a:t>
            </a:r>
            <a:br>
              <a:rPr kumimoji="0" lang="en-US" sz="1800" b="1" i="0" u="none" strike="noStrike" kern="1000" cap="none" spc="-50" normalizeH="0" baseline="0" noProof="0">
                <a:ln>
                  <a:noFill/>
                </a:ln>
                <a:solidFill>
                  <a:srgbClr val="000000"/>
                </a:solidFill>
                <a:effectLst/>
                <a:uLnTx/>
                <a:uFillTx/>
                <a:latin typeface="Segoe UI Semibold"/>
                <a:ea typeface="+mn-ea"/>
                <a:cs typeface="+mn-cs"/>
              </a:rPr>
            </a:br>
            <a:r>
              <a:rPr kumimoji="0" lang="en-US" sz="1800" b="1" i="0" u="none" strike="noStrike" kern="1000" cap="none" spc="-50" normalizeH="0" baseline="0" noProof="0">
                <a:ln>
                  <a:noFill/>
                </a:ln>
                <a:solidFill>
                  <a:srgbClr val="000000"/>
                </a:solidFill>
                <a:effectLst/>
                <a:uLnTx/>
                <a:uFillTx/>
                <a:latin typeface="Segoe UI Semibold"/>
                <a:ea typeface="+mn-ea"/>
                <a:cs typeface="+mn-cs"/>
              </a:rPr>
              <a:t>Engines</a:t>
            </a:r>
          </a:p>
        </p:txBody>
      </p:sp>
      <p:pic>
        <p:nvPicPr>
          <p:cNvPr id="17" name="Picture 16">
            <a:extLst>
              <a:ext uri="{FF2B5EF4-FFF2-40B4-BE49-F238E27FC236}">
                <a16:creationId xmlns:a16="http://schemas.microsoft.com/office/drawing/2014/main" id="{A5C4A91F-C4D1-E7CD-0DF3-CD74778CB476}"/>
              </a:ext>
            </a:extLst>
          </p:cNvPr>
          <p:cNvPicPr>
            <a:picLocks noChangeAspect="1"/>
          </p:cNvPicPr>
          <p:nvPr/>
        </p:nvPicPr>
        <p:blipFill>
          <a:blip r:embed="rId14"/>
          <a:stretch>
            <a:fillRect/>
          </a:stretch>
        </p:blipFill>
        <p:spPr>
          <a:xfrm>
            <a:off x="3400072" y="2465371"/>
            <a:ext cx="730124" cy="379359"/>
          </a:xfrm>
          <a:prstGeom prst="rect">
            <a:avLst/>
          </a:prstGeom>
        </p:spPr>
      </p:pic>
      <p:sp>
        <p:nvSpPr>
          <p:cNvPr id="32" name="Title 6">
            <a:extLst>
              <a:ext uri="{FF2B5EF4-FFF2-40B4-BE49-F238E27FC236}">
                <a16:creationId xmlns:a16="http://schemas.microsoft.com/office/drawing/2014/main" id="{B8A5D919-2D60-FEA2-70C0-0EBA807805B1}"/>
              </a:ext>
            </a:extLst>
          </p:cNvPr>
          <p:cNvSpPr txBox="1">
            <a:spLocks/>
          </p:cNvSpPr>
          <p:nvPr/>
        </p:nvSpPr>
        <p:spPr>
          <a:xfrm>
            <a:off x="582614" y="110002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Microsoft Fabric</a:t>
            </a:r>
          </a:p>
        </p:txBody>
      </p:sp>
      <p:grpSp>
        <p:nvGrpSpPr>
          <p:cNvPr id="33" name="Group 32">
            <a:extLst>
              <a:ext uri="{FF2B5EF4-FFF2-40B4-BE49-F238E27FC236}">
                <a16:creationId xmlns:a16="http://schemas.microsoft.com/office/drawing/2014/main" id="{DC227AC3-6165-B38C-F9F6-77C6CCA65C3E}"/>
              </a:ext>
            </a:extLst>
          </p:cNvPr>
          <p:cNvGrpSpPr/>
          <p:nvPr/>
        </p:nvGrpSpPr>
        <p:grpSpPr>
          <a:xfrm>
            <a:off x="0" y="0"/>
            <a:ext cx="12191999" cy="6858000"/>
            <a:chOff x="0" y="0"/>
            <a:chExt cx="12191999" cy="6858000"/>
          </a:xfrm>
        </p:grpSpPr>
        <p:sp>
          <p:nvSpPr>
            <p:cNvPr id="34" name="Rectangle 33">
              <a:extLst>
                <a:ext uri="{FF2B5EF4-FFF2-40B4-BE49-F238E27FC236}">
                  <a16:creationId xmlns:a16="http://schemas.microsoft.com/office/drawing/2014/main" id="{9F54BF00-A2C9-0653-8536-74015A6D90F4}"/>
                </a:ext>
              </a:extLst>
            </p:cNvPr>
            <p:cNvSpPr/>
            <p:nvPr/>
          </p:nvSpPr>
          <p:spPr bwMode="auto">
            <a:xfrm>
              <a:off x="0" y="0"/>
              <a:ext cx="975430" cy="6858000"/>
            </a:xfrm>
            <a:prstGeom prst="rect">
              <a:avLst/>
            </a:prstGeom>
            <a:gradFill flip="none" rotWithShape="1">
              <a:gsLst>
                <a:gs pos="51000">
                  <a:srgbClr val="FFFFFF"/>
                </a:gs>
                <a:gs pos="100000">
                  <a:srgbClr val="FFFFFF">
                    <a:alpha val="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35" name="Rectangle 34">
              <a:extLst>
                <a:ext uri="{FF2B5EF4-FFF2-40B4-BE49-F238E27FC236}">
                  <a16:creationId xmlns:a16="http://schemas.microsoft.com/office/drawing/2014/main" id="{40DA91E7-FCAA-B79B-612A-0D16782BBDAD}"/>
                </a:ext>
              </a:extLst>
            </p:cNvPr>
            <p:cNvSpPr/>
            <p:nvPr/>
          </p:nvSpPr>
          <p:spPr bwMode="auto">
            <a:xfrm flipH="1">
              <a:off x="11216569" y="0"/>
              <a:ext cx="975430" cy="6858000"/>
            </a:xfrm>
            <a:prstGeom prst="rect">
              <a:avLst/>
            </a:prstGeom>
            <a:gradFill flip="none" rotWithShape="1">
              <a:gsLst>
                <a:gs pos="51000">
                  <a:srgbClr val="FFFFFF"/>
                </a:gs>
                <a:gs pos="100000">
                  <a:srgbClr val="FFFFFF">
                    <a:alpha val="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grpSp>
      <p:sp>
        <p:nvSpPr>
          <p:cNvPr id="36" name="!!Line1">
            <a:extLst>
              <a:ext uri="{FF2B5EF4-FFF2-40B4-BE49-F238E27FC236}">
                <a16:creationId xmlns:a16="http://schemas.microsoft.com/office/drawing/2014/main" id="{9BAEE831-3918-6FD8-9825-D6CDA8CF457F}"/>
              </a:ext>
            </a:extLst>
          </p:cNvPr>
          <p:cNvSpPr/>
          <p:nvPr/>
        </p:nvSpPr>
        <p:spPr bwMode="auto">
          <a:xfrm rot="16200000">
            <a:off x="4916776" y="-2109122"/>
            <a:ext cx="2358448" cy="11026772"/>
          </a:xfrm>
          <a:prstGeom prst="roundRect">
            <a:avLst>
              <a:gd name="adj" fmla="val 23291"/>
            </a:avLst>
          </a:prstGeom>
          <a:noFill/>
          <a:ln w="9525" cap="flat" cmpd="sng" algn="ctr">
            <a:gradFill flip="none" rotWithShape="1">
              <a:gsLst>
                <a:gs pos="0">
                  <a:srgbClr val="0078D4"/>
                </a:gs>
                <a:gs pos="100000">
                  <a:srgbClr val="FFFFFF">
                    <a:alpha val="0"/>
                  </a:srgbClr>
                </a:gs>
                <a:gs pos="7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345CF893-8573-E6A8-8A0A-9A2C33B921F2}"/>
              </a:ext>
            </a:extLst>
          </p:cNvPr>
          <p:cNvSpPr txBox="1"/>
          <p:nvPr/>
        </p:nvSpPr>
        <p:spPr>
          <a:xfrm>
            <a:off x="3649816" y="4240446"/>
            <a:ext cx="4892365" cy="553998"/>
          </a:xfrm>
          <a:prstGeom prst="rect">
            <a:avLst/>
          </a:prstGeom>
          <a:solidFill>
            <a:srgbClr val="FFFFFF"/>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a:ln>
                  <a:noFill/>
                </a:ln>
                <a:solidFill>
                  <a:srgbClr val="0078D4"/>
                </a:solidFill>
                <a:effectLst/>
                <a:uLnTx/>
                <a:uFillTx/>
                <a:latin typeface="Segoe UI Semibold"/>
                <a:ea typeface="+mn-ea"/>
                <a:cs typeface="Segoe UI" panose="020B0502040204020203" pitchFamily="34" charset="0"/>
              </a:rPr>
              <a:t>Unified analytics fabric</a:t>
            </a:r>
          </a:p>
        </p:txBody>
      </p:sp>
      <p:sp>
        <p:nvSpPr>
          <p:cNvPr id="38" name="Text Placeholder 3">
            <a:extLst>
              <a:ext uri="{FF2B5EF4-FFF2-40B4-BE49-F238E27FC236}">
                <a16:creationId xmlns:a16="http://schemas.microsoft.com/office/drawing/2014/main" id="{96A1A514-0A8D-2637-6B7E-06FEE79E71A8}"/>
              </a:ext>
            </a:extLst>
          </p:cNvPr>
          <p:cNvSpPr txBox="1">
            <a:spLocks/>
          </p:cNvSpPr>
          <p:nvPr/>
        </p:nvSpPr>
        <p:spPr>
          <a:xfrm>
            <a:off x="552450" y="4892531"/>
            <a:ext cx="11087100" cy="76431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End-to-end analytics data fabric </a:t>
            </a:r>
          </a:p>
          <a:p>
            <a:pPr marL="0" marR="0" lvl="0" indent="0" algn="ctr"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From the data lake to the business user</a:t>
            </a:r>
          </a:p>
        </p:txBody>
      </p:sp>
    </p:spTree>
    <p:extLst>
      <p:ext uri="{BB962C8B-B14F-4D97-AF65-F5344CB8AC3E}">
        <p14:creationId xmlns:p14="http://schemas.microsoft.com/office/powerpoint/2010/main" val="1081323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42" presetClass="path" presetSubtype="0" decel="100000" fill="hold" grpId="1" nodeType="withEffect">
                                  <p:stCondLst>
                                    <p:cond delay="100"/>
                                  </p:stCondLst>
                                  <p:childTnLst>
                                    <p:animMotion origin="layout" path="M 0 -1.48148E-6 L 0 0.03472 " pathEditMode="relative" rAng="0" ptsTypes="AA">
                                      <p:cBhvr>
                                        <p:cTn id="9" dur="750" spd="-100000" fill="hold"/>
                                        <p:tgtEl>
                                          <p:spTgt spid="38"/>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3AC0D8-BF53-2A9E-48BD-55C600BAD18D}"/>
              </a:ext>
            </a:extLst>
          </p:cNvPr>
          <p:cNvSpPr>
            <a:spLocks noGrp="1"/>
          </p:cNvSpPr>
          <p:nvPr>
            <p:ph type="title" idx="4294967295"/>
          </p:nvPr>
        </p:nvSpPr>
        <p:spPr>
          <a:xfrm>
            <a:off x="587375" y="517525"/>
            <a:ext cx="11017250" cy="554038"/>
          </a:xfrm>
        </p:spPr>
        <p:txBody>
          <a:bodyPr/>
          <a:lstStyle/>
          <a:p>
            <a:pPr algn="ctr"/>
            <a:r>
              <a:rPr lang="en-IE" dirty="0"/>
              <a:t>Why Fabric</a:t>
            </a:r>
          </a:p>
        </p:txBody>
      </p:sp>
      <p:sp>
        <p:nvSpPr>
          <p:cNvPr id="5" name="TextBox 4">
            <a:extLst>
              <a:ext uri="{FF2B5EF4-FFF2-40B4-BE49-F238E27FC236}">
                <a16:creationId xmlns:a16="http://schemas.microsoft.com/office/drawing/2014/main" id="{7714A4E6-2A20-5793-BD28-10FD995A05BF}"/>
              </a:ext>
            </a:extLst>
          </p:cNvPr>
          <p:cNvSpPr txBox="1"/>
          <p:nvPr/>
        </p:nvSpPr>
        <p:spPr>
          <a:xfrm>
            <a:off x="587375" y="1204075"/>
            <a:ext cx="4116577" cy="5601533"/>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Democratize Analytics</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Persona Experience</a:t>
            </a: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Simplify</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Operations</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Deployment</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Administration/Management</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Pricing</a:t>
            </a:r>
          </a:p>
          <a:p>
            <a:pPr marL="0" indent="0">
              <a:spcBef>
                <a:spcPts val="1600"/>
              </a:spcBef>
              <a:buNone/>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Single Source of Truth</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err="1">
                <a:solidFill>
                  <a:srgbClr val="000000"/>
                </a:solidFill>
              </a:rPr>
              <a:t>OneLake</a:t>
            </a:r>
            <a:r>
              <a:rPr lang="en-US" kern="0" dirty="0">
                <a:solidFill>
                  <a:srgbClr val="000000"/>
                </a:solidFill>
              </a:rPr>
              <a:t> </a:t>
            </a:r>
          </a:p>
          <a:p>
            <a:pPr marL="0" indent="0">
              <a:spcBef>
                <a:spcPts val="1600"/>
              </a:spcBef>
              <a:buNone/>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One Security</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Open but Secure </a:t>
            </a:r>
          </a:p>
          <a:p>
            <a:pPr marL="0" indent="0">
              <a:spcBef>
                <a:spcPts val="1600"/>
              </a:spcBef>
              <a:buNone/>
              <a:defRPr/>
            </a:pPr>
            <a:r>
              <a:rPr kumimoji="0" lang="en-US" sz="14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Part of Microsoft Platform</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Seamless integration </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D85554B5-941C-FFAF-99D4-0DDE499EFF02}"/>
              </a:ext>
            </a:extLst>
          </p:cNvPr>
          <p:cNvCxnSpPr>
            <a:cxnSpLocks/>
          </p:cNvCxnSpPr>
          <p:nvPr/>
        </p:nvCxnSpPr>
        <p:spPr>
          <a:xfrm>
            <a:off x="659947" y="2372626"/>
            <a:ext cx="3909556"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7" name="Straight Connector 6">
            <a:extLst>
              <a:ext uri="{FF2B5EF4-FFF2-40B4-BE49-F238E27FC236}">
                <a16:creationId xmlns:a16="http://schemas.microsoft.com/office/drawing/2014/main" id="{053D5DED-7413-1D6E-268C-164ED0DD8D39}"/>
              </a:ext>
            </a:extLst>
          </p:cNvPr>
          <p:cNvCxnSpPr>
            <a:cxnSpLocks/>
          </p:cNvCxnSpPr>
          <p:nvPr/>
        </p:nvCxnSpPr>
        <p:spPr>
          <a:xfrm>
            <a:off x="659947" y="4114340"/>
            <a:ext cx="3909556"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8" name="Straight Connector 7">
            <a:extLst>
              <a:ext uri="{FF2B5EF4-FFF2-40B4-BE49-F238E27FC236}">
                <a16:creationId xmlns:a16="http://schemas.microsoft.com/office/drawing/2014/main" id="{2C29D36E-ACF3-8B8E-27C2-810B2B8D884C}"/>
              </a:ext>
            </a:extLst>
          </p:cNvPr>
          <p:cNvCxnSpPr>
            <a:cxnSpLocks/>
          </p:cNvCxnSpPr>
          <p:nvPr/>
        </p:nvCxnSpPr>
        <p:spPr>
          <a:xfrm>
            <a:off x="659947" y="4883597"/>
            <a:ext cx="3909556" cy="0"/>
          </a:xfrm>
          <a:prstGeom prst="line">
            <a:avLst/>
          </a:prstGeom>
          <a:noFill/>
          <a:ln w="9525" cap="flat" cmpd="sng" algn="ctr">
            <a:solidFill>
              <a:srgbClr val="FFFFFF">
                <a:lumMod val="85000"/>
              </a:srgbClr>
            </a:solidFill>
            <a:prstDash val="solid"/>
            <a:headEnd type="none" w="lg" len="med"/>
            <a:tailEnd type="none" w="lg" len="med"/>
          </a:ln>
          <a:effectLst/>
        </p:spPr>
      </p:cxnSp>
      <p:grpSp>
        <p:nvGrpSpPr>
          <p:cNvPr id="9" name="Group 8">
            <a:extLst>
              <a:ext uri="{FF2B5EF4-FFF2-40B4-BE49-F238E27FC236}">
                <a16:creationId xmlns:a16="http://schemas.microsoft.com/office/drawing/2014/main" id="{3A154F86-D29B-9A1F-5264-D278E69908E9}"/>
              </a:ext>
            </a:extLst>
          </p:cNvPr>
          <p:cNvGrpSpPr/>
          <p:nvPr/>
        </p:nvGrpSpPr>
        <p:grpSpPr>
          <a:xfrm>
            <a:off x="4901871" y="1604783"/>
            <a:ext cx="6702754" cy="4184564"/>
            <a:chOff x="584200" y="1881188"/>
            <a:chExt cx="6702754" cy="4184564"/>
          </a:xfrm>
        </p:grpSpPr>
        <p:sp>
          <p:nvSpPr>
            <p:cNvPr id="10" name="Rounded Rectangle 25">
              <a:extLst>
                <a:ext uri="{FF2B5EF4-FFF2-40B4-BE49-F238E27FC236}">
                  <a16:creationId xmlns:a16="http://schemas.microsoft.com/office/drawing/2014/main" id="{B44F68A7-BC7A-209D-DC3C-3AFFE29F67E2}"/>
                </a:ext>
              </a:extLst>
            </p:cNvPr>
            <p:cNvSpPr/>
            <p:nvPr/>
          </p:nvSpPr>
          <p:spPr bwMode="auto">
            <a:xfrm>
              <a:off x="584200" y="1881188"/>
              <a:ext cx="6702754" cy="4184564"/>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11" name="Rounded Rectangle 45">
              <a:extLst>
                <a:ext uri="{FF2B5EF4-FFF2-40B4-BE49-F238E27FC236}">
                  <a16:creationId xmlns:a16="http://schemas.microsoft.com/office/drawing/2014/main" id="{05FFDCC1-A65D-249F-E4A0-18BDB2F658FF}"/>
                </a:ext>
              </a:extLst>
            </p:cNvPr>
            <p:cNvSpPr/>
            <p:nvPr/>
          </p:nvSpPr>
          <p:spPr>
            <a:xfrm>
              <a:off x="782028" y="2571921"/>
              <a:ext cx="6307098" cy="3219083"/>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12" name="TextBox 11">
              <a:extLst>
                <a:ext uri="{FF2B5EF4-FFF2-40B4-BE49-F238E27FC236}">
                  <a16:creationId xmlns:a16="http://schemas.microsoft.com/office/drawing/2014/main" id="{A9881752-6C6A-1806-20AC-0F7B1D25E413}"/>
                </a:ext>
              </a:extLst>
            </p:cNvPr>
            <p:cNvSpPr txBox="1"/>
            <p:nvPr/>
          </p:nvSpPr>
          <p:spPr>
            <a:xfrm>
              <a:off x="1777965" y="5283840"/>
              <a:ext cx="4315223" cy="279797"/>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cs typeface="Segoe UI" panose="020B0502040204020203" pitchFamily="34" charset="0"/>
                </a:rPr>
                <a:t> The Intelligent Data Fabric</a:t>
              </a:r>
            </a:p>
          </p:txBody>
        </p:sp>
        <p:grpSp>
          <p:nvGrpSpPr>
            <p:cNvPr id="13" name="Group 12">
              <a:extLst>
                <a:ext uri="{FF2B5EF4-FFF2-40B4-BE49-F238E27FC236}">
                  <a16:creationId xmlns:a16="http://schemas.microsoft.com/office/drawing/2014/main" id="{B90757DF-015D-6668-0914-3470E0EF697F}"/>
                </a:ext>
              </a:extLst>
            </p:cNvPr>
            <p:cNvGrpSpPr/>
            <p:nvPr/>
          </p:nvGrpSpPr>
          <p:grpSpPr>
            <a:xfrm>
              <a:off x="1000123" y="3171889"/>
              <a:ext cx="5870907" cy="1943488"/>
              <a:chOff x="1051637" y="3142582"/>
              <a:chExt cx="6457997" cy="2137835"/>
            </a:xfrm>
            <a:gradFill flip="none" rotWithShape="1">
              <a:gsLst>
                <a:gs pos="100000">
                  <a:srgbClr val="4FD4FF"/>
                </a:gs>
                <a:gs pos="0">
                  <a:srgbClr val="0078D4"/>
                </a:gs>
                <a:gs pos="60000">
                  <a:srgbClr val="0078D4">
                    <a:lumMod val="60000"/>
                    <a:lumOff val="40000"/>
                  </a:srgbClr>
                </a:gs>
              </a:gsLst>
              <a:lin ang="2700000" scaled="1"/>
              <a:tileRect/>
            </a:gradFill>
          </p:grpSpPr>
          <p:sp>
            <p:nvSpPr>
              <p:cNvPr id="21" name="Rounded Rectangle 45">
                <a:extLst>
                  <a:ext uri="{FF2B5EF4-FFF2-40B4-BE49-F238E27FC236}">
                    <a16:creationId xmlns:a16="http://schemas.microsoft.com/office/drawing/2014/main" id="{FEEE1FF8-06EF-411C-2DD8-2E47FD3D851B}"/>
                  </a:ext>
                </a:extLst>
              </p:cNvPr>
              <p:cNvSpPr/>
              <p:nvPr/>
            </p:nvSpPr>
            <p:spPr>
              <a:xfrm>
                <a:off x="1051637" y="3142582"/>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AI Assisted</a:t>
                </a:r>
              </a:p>
            </p:txBody>
          </p:sp>
          <p:sp>
            <p:nvSpPr>
              <p:cNvPr id="22" name="Rounded Rectangle 45">
                <a:extLst>
                  <a:ext uri="{FF2B5EF4-FFF2-40B4-BE49-F238E27FC236}">
                    <a16:creationId xmlns:a16="http://schemas.microsoft.com/office/drawing/2014/main" id="{2C93F47A-E7B1-38B4-CBF7-ECBDF313EEF0}"/>
                  </a:ext>
                </a:extLst>
              </p:cNvPr>
              <p:cNvSpPr/>
              <p:nvPr/>
            </p:nvSpPr>
            <p:spPr>
              <a:xfrm>
                <a:off x="1051637" y="3582959"/>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Shared Workspaces</a:t>
                </a:r>
              </a:p>
            </p:txBody>
          </p:sp>
          <p:sp>
            <p:nvSpPr>
              <p:cNvPr id="23" name="Rounded Rectangle 45">
                <a:extLst>
                  <a:ext uri="{FF2B5EF4-FFF2-40B4-BE49-F238E27FC236}">
                    <a16:creationId xmlns:a16="http://schemas.microsoft.com/office/drawing/2014/main" id="{8CFF67CC-B430-D9BF-C3B4-16339F9B58E5}"/>
                  </a:ext>
                </a:extLst>
              </p:cNvPr>
              <p:cNvSpPr/>
              <p:nvPr/>
            </p:nvSpPr>
            <p:spPr>
              <a:xfrm>
                <a:off x="1051637" y="4023336"/>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Universal Compute Capacities</a:t>
                </a:r>
              </a:p>
            </p:txBody>
          </p:sp>
          <p:sp>
            <p:nvSpPr>
              <p:cNvPr id="24" name="Rounded Rectangle 45">
                <a:extLst>
                  <a:ext uri="{FF2B5EF4-FFF2-40B4-BE49-F238E27FC236}">
                    <a16:creationId xmlns:a16="http://schemas.microsoft.com/office/drawing/2014/main" id="{FCA42762-F9ED-00EC-79EC-86CF43D5058E}"/>
                  </a:ext>
                </a:extLst>
              </p:cNvPr>
              <p:cNvSpPr/>
              <p:nvPr/>
            </p:nvSpPr>
            <p:spPr>
              <a:xfrm>
                <a:off x="1051637" y="4463713"/>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OneSecurity</a:t>
                </a:r>
              </a:p>
            </p:txBody>
          </p:sp>
          <p:sp>
            <p:nvSpPr>
              <p:cNvPr id="25" name="Rounded Rectangle 45">
                <a:extLst>
                  <a:ext uri="{FF2B5EF4-FFF2-40B4-BE49-F238E27FC236}">
                    <a16:creationId xmlns:a16="http://schemas.microsoft.com/office/drawing/2014/main" id="{B9D412BE-D21A-4E27-EC32-881D463F92EA}"/>
                  </a:ext>
                </a:extLst>
              </p:cNvPr>
              <p:cNvSpPr/>
              <p:nvPr/>
            </p:nvSpPr>
            <p:spPr>
              <a:xfrm>
                <a:off x="1051637" y="4904092"/>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err="1">
                    <a:ln>
                      <a:noFill/>
                    </a:ln>
                    <a:solidFill>
                      <a:srgbClr val="FFFFFF"/>
                    </a:solidFill>
                    <a:effectLst/>
                    <a:uLnTx/>
                    <a:uFillTx/>
                    <a:latin typeface="Segoe UI Semibold"/>
                    <a:ea typeface="+mn-ea"/>
                    <a:cs typeface="Segoe UI" pitchFamily="34" charset="0"/>
                  </a:rPr>
                  <a:t>OneLake</a:t>
                </a:r>
                <a:endPar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grpSp>
        <p:grpSp>
          <p:nvGrpSpPr>
            <p:cNvPr id="14" name="Group 13">
              <a:extLst>
                <a:ext uri="{FF2B5EF4-FFF2-40B4-BE49-F238E27FC236}">
                  <a16:creationId xmlns:a16="http://schemas.microsoft.com/office/drawing/2014/main" id="{615665A8-A9BF-2C80-54F8-CDB7C2F447FC}"/>
                </a:ext>
              </a:extLst>
            </p:cNvPr>
            <p:cNvGrpSpPr/>
            <p:nvPr/>
          </p:nvGrpSpPr>
          <p:grpSpPr>
            <a:xfrm>
              <a:off x="888624" y="2155936"/>
              <a:ext cx="6093906" cy="831968"/>
              <a:chOff x="888624" y="2155936"/>
              <a:chExt cx="6093906" cy="831968"/>
            </a:xfrm>
          </p:grpSpPr>
          <p:sp>
            <p:nvSpPr>
              <p:cNvPr id="15" name="Rounded Rectangle 8">
                <a:extLst>
                  <a:ext uri="{FF2B5EF4-FFF2-40B4-BE49-F238E27FC236}">
                    <a16:creationId xmlns:a16="http://schemas.microsoft.com/office/drawing/2014/main" id="{01300C92-2027-B3AF-D855-1E2431EB604E}"/>
                  </a:ext>
                </a:extLst>
              </p:cNvPr>
              <p:cNvSpPr/>
              <p:nvPr/>
            </p:nvSpPr>
            <p:spPr>
              <a:xfrm>
                <a:off x="888624"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Integration</a:t>
                </a:r>
              </a:p>
            </p:txBody>
          </p:sp>
          <p:sp>
            <p:nvSpPr>
              <p:cNvPr id="16" name="Rounded Rectangle 9">
                <a:extLst>
                  <a:ext uri="{FF2B5EF4-FFF2-40B4-BE49-F238E27FC236}">
                    <a16:creationId xmlns:a16="http://schemas.microsoft.com/office/drawing/2014/main" id="{B0509971-7626-4147-0ED8-F24D3ED997ED}"/>
                  </a:ext>
                </a:extLst>
              </p:cNvPr>
              <p:cNvSpPr/>
              <p:nvPr/>
            </p:nvSpPr>
            <p:spPr>
              <a:xfrm>
                <a:off x="1917996"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Engineering</a:t>
                </a:r>
              </a:p>
            </p:txBody>
          </p:sp>
          <p:sp>
            <p:nvSpPr>
              <p:cNvPr id="17" name="Rounded Rectangle 10">
                <a:extLst>
                  <a:ext uri="{FF2B5EF4-FFF2-40B4-BE49-F238E27FC236}">
                    <a16:creationId xmlns:a16="http://schemas.microsoft.com/office/drawing/2014/main" id="{E8D8D105-8C7D-565E-BD50-DB28F41BEABF}"/>
                  </a:ext>
                </a:extLst>
              </p:cNvPr>
              <p:cNvSpPr/>
              <p:nvPr/>
            </p:nvSpPr>
            <p:spPr>
              <a:xfrm>
                <a:off x="2947368"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Warehousing</a:t>
                </a:r>
              </a:p>
            </p:txBody>
          </p:sp>
          <p:sp>
            <p:nvSpPr>
              <p:cNvPr id="18" name="Rounded Rectangle 11">
                <a:extLst>
                  <a:ext uri="{FF2B5EF4-FFF2-40B4-BE49-F238E27FC236}">
                    <a16:creationId xmlns:a16="http://schemas.microsoft.com/office/drawing/2014/main" id="{5A98E97D-E6F7-5591-4C00-87B54F265A41}"/>
                  </a:ext>
                </a:extLst>
              </p:cNvPr>
              <p:cNvSpPr/>
              <p:nvPr/>
            </p:nvSpPr>
            <p:spPr>
              <a:xfrm>
                <a:off x="3976740"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Real-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Time</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Analytics</a:t>
                </a:r>
              </a:p>
            </p:txBody>
          </p:sp>
          <p:sp>
            <p:nvSpPr>
              <p:cNvPr id="19" name="Rounded Rectangle 12">
                <a:extLst>
                  <a:ext uri="{FF2B5EF4-FFF2-40B4-BE49-F238E27FC236}">
                    <a16:creationId xmlns:a16="http://schemas.microsoft.com/office/drawing/2014/main" id="{39884265-8EC9-85F1-58A5-3EFA654F60CA}"/>
                  </a:ext>
                </a:extLst>
              </p:cNvPr>
              <p:cNvSpPr/>
              <p:nvPr/>
            </p:nvSpPr>
            <p:spPr>
              <a:xfrm>
                <a:off x="5006112"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Science</a:t>
                </a:r>
              </a:p>
            </p:txBody>
          </p:sp>
          <p:sp>
            <p:nvSpPr>
              <p:cNvPr id="20" name="Rounded Rectangle 13">
                <a:extLst>
                  <a:ext uri="{FF2B5EF4-FFF2-40B4-BE49-F238E27FC236}">
                    <a16:creationId xmlns:a16="http://schemas.microsoft.com/office/drawing/2014/main" id="{BB427341-9788-4411-7EE6-B47B2DF1BC75}"/>
                  </a:ext>
                </a:extLst>
              </p:cNvPr>
              <p:cNvSpPr/>
              <p:nvPr/>
            </p:nvSpPr>
            <p:spPr>
              <a:xfrm>
                <a:off x="6035730" y="2155936"/>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Business</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Intelligence</a:t>
                </a:r>
              </a:p>
            </p:txBody>
          </p:sp>
        </p:grpSp>
      </p:grpSp>
      <p:cxnSp>
        <p:nvCxnSpPr>
          <p:cNvPr id="26" name="Straight Connector 25">
            <a:extLst>
              <a:ext uri="{FF2B5EF4-FFF2-40B4-BE49-F238E27FC236}">
                <a16:creationId xmlns:a16="http://schemas.microsoft.com/office/drawing/2014/main" id="{1343E68D-F135-5396-0BDD-45B1B5ECD23A}"/>
              </a:ext>
            </a:extLst>
          </p:cNvPr>
          <p:cNvCxnSpPr>
            <a:cxnSpLocks/>
          </p:cNvCxnSpPr>
          <p:nvPr/>
        </p:nvCxnSpPr>
        <p:spPr>
          <a:xfrm>
            <a:off x="659947" y="5667368"/>
            <a:ext cx="3909556" cy="0"/>
          </a:xfrm>
          <a:prstGeom prst="line">
            <a:avLst/>
          </a:prstGeom>
          <a:noFill/>
          <a:ln w="9525" cap="flat" cmpd="sng" algn="ctr">
            <a:solidFill>
              <a:srgbClr val="FFFFFF">
                <a:lumMod val="85000"/>
              </a:srgbClr>
            </a:solidFill>
            <a:prstDash val="solid"/>
            <a:headEnd type="none" w="lg" len="med"/>
            <a:tailEnd type="none" w="lg" len="med"/>
          </a:ln>
          <a:effectLst/>
        </p:spPr>
      </p:cxnSp>
    </p:spTree>
    <p:extLst>
      <p:ext uri="{BB962C8B-B14F-4D97-AF65-F5344CB8AC3E}">
        <p14:creationId xmlns:p14="http://schemas.microsoft.com/office/powerpoint/2010/main" val="258576372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91067CD4-1D0F-383D-AB19-7DA8BC7095FC}"/>
              </a:ext>
            </a:extLst>
          </p:cNvPr>
          <p:cNvSpPr txBox="1">
            <a:spLocks/>
          </p:cNvSpPr>
          <p:nvPr/>
        </p:nvSpPr>
        <p:spPr>
          <a:xfrm>
            <a:off x="582614" y="62049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Microsoft Fabric</a:t>
            </a:r>
          </a:p>
        </p:txBody>
      </p:sp>
      <p:grpSp>
        <p:nvGrpSpPr>
          <p:cNvPr id="37" name="!!B1">
            <a:extLst>
              <a:ext uri="{FF2B5EF4-FFF2-40B4-BE49-F238E27FC236}">
                <a16:creationId xmlns:a16="http://schemas.microsoft.com/office/drawing/2014/main" id="{C2A13E6D-7F8B-73FD-40D0-0BB9F0A64315}"/>
              </a:ext>
            </a:extLst>
          </p:cNvPr>
          <p:cNvGrpSpPr/>
          <p:nvPr/>
        </p:nvGrpSpPr>
        <p:grpSpPr>
          <a:xfrm>
            <a:off x="602352" y="2461047"/>
            <a:ext cx="2631967" cy="3272239"/>
            <a:chOff x="602352" y="2461047"/>
            <a:chExt cx="2631967" cy="3272239"/>
          </a:xfrm>
        </p:grpSpPr>
        <p:sp>
          <p:nvSpPr>
            <p:cNvPr id="38" name="Rectangle: Rounded Corners 5">
              <a:extLst>
                <a:ext uri="{FF2B5EF4-FFF2-40B4-BE49-F238E27FC236}">
                  <a16:creationId xmlns:a16="http://schemas.microsoft.com/office/drawing/2014/main" id="{1727DAB0-156E-F82B-382C-5872B6435EB3}"/>
                </a:ext>
              </a:extLst>
            </p:cNvPr>
            <p:cNvSpPr/>
            <p:nvPr/>
          </p:nvSpPr>
          <p:spPr bwMode="auto">
            <a:xfrm>
              <a:off x="60235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a:rPr>
                <a:t>Complete Analytics Platform</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3200" b="1" i="0" u="none" strike="noStrike" kern="0" cap="none" spc="0" normalizeH="0" baseline="0" noProof="0">
                <a:ln>
                  <a:noFill/>
                </a:ln>
                <a:solidFill>
                  <a:srgbClr val="FFFFFF"/>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Best of Breed</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Unified SaaS Solution</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Low Code Plus Pro Dev</a:t>
              </a:r>
            </a:p>
          </p:txBody>
        </p:sp>
        <p:cxnSp>
          <p:nvCxnSpPr>
            <p:cNvPr id="39" name="Straight Connector 38">
              <a:extLst>
                <a:ext uri="{FF2B5EF4-FFF2-40B4-BE49-F238E27FC236}">
                  <a16:creationId xmlns:a16="http://schemas.microsoft.com/office/drawing/2014/main" id="{E6DC9EB3-4229-2C9F-CBB0-26CF3667E985}"/>
                </a:ext>
              </a:extLst>
            </p:cNvPr>
            <p:cNvCxnSpPr>
              <a:cxnSpLocks/>
            </p:cNvCxnSpPr>
            <p:nvPr/>
          </p:nvCxnSpPr>
          <p:spPr>
            <a:xfrm>
              <a:off x="80798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2A6E4F4B-2CF4-D72B-0002-9DFDD9E4DAAE}"/>
                </a:ext>
              </a:extLst>
            </p:cNvPr>
            <p:cNvCxnSpPr>
              <a:cxnSpLocks/>
            </p:cNvCxnSpPr>
            <p:nvPr/>
          </p:nvCxnSpPr>
          <p:spPr>
            <a:xfrm>
              <a:off x="80798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sp>
        <p:nvSpPr>
          <p:cNvPr id="41" name="Text Placeholder 3">
            <a:extLst>
              <a:ext uri="{FF2B5EF4-FFF2-40B4-BE49-F238E27FC236}">
                <a16:creationId xmlns:a16="http://schemas.microsoft.com/office/drawing/2014/main" id="{A5380936-2D0C-0DB9-B3AE-CC1AC3E055F2}"/>
              </a:ext>
            </a:extLst>
          </p:cNvPr>
          <p:cNvSpPr txBox="1">
            <a:spLocks/>
          </p:cNvSpPr>
          <p:nvPr/>
        </p:nvSpPr>
        <p:spPr>
          <a:xfrm>
            <a:off x="552450" y="1344692"/>
            <a:ext cx="11087100" cy="76431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flip="none" rotWithShape="1">
                  <a:gsLst>
                    <a:gs pos="20000">
                      <a:srgbClr val="243A5E"/>
                    </a:gs>
                    <a:gs pos="100000">
                      <a:srgbClr val="0078D4"/>
                    </a:gs>
                  </a:gsLst>
                  <a:lin ang="2700000" scaled="1"/>
                  <a:tileRect/>
                </a:gradFill>
                <a:effectLst/>
                <a:uLnTx/>
                <a:uFillTx/>
                <a:latin typeface="Segoe UI Semibold"/>
                <a:ea typeface="+mn-ea"/>
                <a:cs typeface="Segoe UI" panose="020B0502040204020203" pitchFamily="34" charset="0"/>
              </a:rPr>
              <a:t>End-to-end analytics data fabric </a:t>
            </a:r>
          </a:p>
          <a:p>
            <a:pPr marL="0" marR="0" lvl="0" indent="0" algn="ctr"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flip="none" rotWithShape="1">
                  <a:gsLst>
                    <a:gs pos="20000">
                      <a:srgbClr val="243A5E"/>
                    </a:gs>
                    <a:gs pos="100000">
                      <a:srgbClr val="0078D4"/>
                    </a:gs>
                  </a:gsLst>
                  <a:lin ang="2700000" scaled="1"/>
                  <a:tileRect/>
                </a:gradFill>
                <a:effectLst/>
                <a:uLnTx/>
                <a:uFillTx/>
                <a:latin typeface="Segoe UI Semibold"/>
                <a:ea typeface="+mn-ea"/>
                <a:cs typeface="Segoe UI" panose="020B0502040204020203" pitchFamily="34" charset="0"/>
              </a:rPr>
              <a:t>From the data lake to the business user</a:t>
            </a:r>
          </a:p>
        </p:txBody>
      </p:sp>
      <p:grpSp>
        <p:nvGrpSpPr>
          <p:cNvPr id="42" name="!!B2">
            <a:extLst>
              <a:ext uri="{FF2B5EF4-FFF2-40B4-BE49-F238E27FC236}">
                <a16:creationId xmlns:a16="http://schemas.microsoft.com/office/drawing/2014/main" id="{27476FD2-BB8C-51A9-F85F-50A4C2C99E8A}"/>
              </a:ext>
            </a:extLst>
          </p:cNvPr>
          <p:cNvGrpSpPr/>
          <p:nvPr/>
        </p:nvGrpSpPr>
        <p:grpSpPr>
          <a:xfrm>
            <a:off x="3387462" y="2461047"/>
            <a:ext cx="2631967" cy="3272239"/>
            <a:chOff x="3387462" y="2461047"/>
            <a:chExt cx="2631967" cy="3272239"/>
          </a:xfrm>
        </p:grpSpPr>
        <p:sp>
          <p:nvSpPr>
            <p:cNvPr id="43" name="Rectangle: Rounded Corners 5">
              <a:extLst>
                <a:ext uri="{FF2B5EF4-FFF2-40B4-BE49-F238E27FC236}">
                  <a16:creationId xmlns:a16="http://schemas.microsoft.com/office/drawing/2014/main" id="{19119B37-A9DA-F384-3454-934AB43AC897}"/>
                </a:ext>
              </a:extLst>
            </p:cNvPr>
            <p:cNvSpPr/>
            <p:nvPr/>
          </p:nvSpPr>
          <p:spPr bwMode="auto">
            <a:xfrm>
              <a:off x="338746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a:rPr>
                <a:t>Lake-centric </a:t>
              </a:r>
              <a:br>
                <a:rPr kumimoji="0" lang="en-US" sz="2000" b="0" i="0" u="none" strike="noStrike" kern="0" cap="none" spc="0" normalizeH="0" baseline="0" noProof="0">
                  <a:ln>
                    <a:noFill/>
                  </a:ln>
                  <a:solidFill>
                    <a:srgbClr val="FFFFFF"/>
                  </a:solidFill>
                  <a:effectLst/>
                  <a:uLnTx/>
                  <a:uFillTx/>
                  <a:latin typeface="Segoe UI Semibold"/>
                  <a:ea typeface="+mn-ea"/>
                  <a:cs typeface="Segoe UI"/>
                </a:rPr>
              </a:br>
              <a:r>
                <a:rPr kumimoji="0" lang="en-US" sz="2000" b="0" i="0" u="none" strike="noStrike" kern="0" cap="none" spc="0" normalizeH="0" baseline="0" noProof="0">
                  <a:ln>
                    <a:noFill/>
                  </a:ln>
                  <a:solidFill>
                    <a:srgbClr val="FFFFFF"/>
                  </a:solidFill>
                  <a:effectLst/>
                  <a:uLnTx/>
                  <a:uFillTx/>
                  <a:latin typeface="Segoe UI Semibold"/>
                  <a:ea typeface="+mn-ea"/>
                  <a:cs typeface="Segoe UI"/>
                </a:rPr>
                <a:t>and Open</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err="1">
                  <a:ln>
                    <a:noFill/>
                  </a:ln>
                  <a:solidFill>
                    <a:srgbClr val="FFFFFF"/>
                  </a:solidFill>
                  <a:effectLst/>
                  <a:uLnTx/>
                  <a:uFillTx/>
                  <a:latin typeface="Segoe UI Semibold"/>
                  <a:ea typeface="+mn-ea"/>
                  <a:cs typeface="Segoe UI" pitchFamily="34" charset="0"/>
                </a:rPr>
                <a:t>OneLake</a:t>
              </a:r>
              <a:endPar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One Copy</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Always Synced</a:t>
              </a:r>
            </a:p>
          </p:txBody>
        </p:sp>
        <p:cxnSp>
          <p:nvCxnSpPr>
            <p:cNvPr id="44" name="Straight Connector 43">
              <a:extLst>
                <a:ext uri="{FF2B5EF4-FFF2-40B4-BE49-F238E27FC236}">
                  <a16:creationId xmlns:a16="http://schemas.microsoft.com/office/drawing/2014/main" id="{640266D7-B311-75E1-70BB-40766B028C19}"/>
                </a:ext>
              </a:extLst>
            </p:cNvPr>
            <p:cNvCxnSpPr>
              <a:cxnSpLocks/>
            </p:cNvCxnSpPr>
            <p:nvPr/>
          </p:nvCxnSpPr>
          <p:spPr>
            <a:xfrm>
              <a:off x="359690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5" name="Straight Connector 44">
              <a:extLst>
                <a:ext uri="{FF2B5EF4-FFF2-40B4-BE49-F238E27FC236}">
                  <a16:creationId xmlns:a16="http://schemas.microsoft.com/office/drawing/2014/main" id="{AF3BDB78-F64B-AA26-52FF-A1ED9A049FF5}"/>
                </a:ext>
              </a:extLst>
            </p:cNvPr>
            <p:cNvCxnSpPr>
              <a:cxnSpLocks/>
            </p:cNvCxnSpPr>
            <p:nvPr/>
          </p:nvCxnSpPr>
          <p:spPr>
            <a:xfrm>
              <a:off x="359690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grpSp>
        <p:nvGrpSpPr>
          <p:cNvPr id="46" name="!!B3">
            <a:extLst>
              <a:ext uri="{FF2B5EF4-FFF2-40B4-BE49-F238E27FC236}">
                <a16:creationId xmlns:a16="http://schemas.microsoft.com/office/drawing/2014/main" id="{8237B97E-B508-8FDC-FE39-9061AFE7294E}"/>
              </a:ext>
            </a:extLst>
          </p:cNvPr>
          <p:cNvGrpSpPr/>
          <p:nvPr/>
        </p:nvGrpSpPr>
        <p:grpSpPr>
          <a:xfrm>
            <a:off x="6172572" y="2461047"/>
            <a:ext cx="2631967" cy="3272239"/>
            <a:chOff x="6172572" y="2461047"/>
            <a:chExt cx="2631967" cy="3272239"/>
          </a:xfrm>
        </p:grpSpPr>
        <p:sp>
          <p:nvSpPr>
            <p:cNvPr id="47" name="Rectangle: Rounded Corners 5">
              <a:extLst>
                <a:ext uri="{FF2B5EF4-FFF2-40B4-BE49-F238E27FC236}">
                  <a16:creationId xmlns:a16="http://schemas.microsoft.com/office/drawing/2014/main" id="{7F33C8A9-8713-A623-8F8D-B84C4669F966}"/>
                </a:ext>
              </a:extLst>
            </p:cNvPr>
            <p:cNvSpPr/>
            <p:nvPr/>
          </p:nvSpPr>
          <p:spPr bwMode="auto">
            <a:xfrm>
              <a:off x="617257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a:rPr>
                <a:t>Empower Every Office User</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Familiar and Intuitive</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Built Into Office</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Insight to Action</a:t>
              </a:r>
            </a:p>
          </p:txBody>
        </p:sp>
        <p:cxnSp>
          <p:nvCxnSpPr>
            <p:cNvPr id="48" name="Straight Connector 47">
              <a:extLst>
                <a:ext uri="{FF2B5EF4-FFF2-40B4-BE49-F238E27FC236}">
                  <a16:creationId xmlns:a16="http://schemas.microsoft.com/office/drawing/2014/main" id="{5A051882-99FD-11B8-F6B5-B71BC69F3D33}"/>
                </a:ext>
              </a:extLst>
            </p:cNvPr>
            <p:cNvCxnSpPr>
              <a:cxnSpLocks/>
            </p:cNvCxnSpPr>
            <p:nvPr/>
          </p:nvCxnSpPr>
          <p:spPr>
            <a:xfrm>
              <a:off x="640868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9" name="Straight Connector 48">
              <a:extLst>
                <a:ext uri="{FF2B5EF4-FFF2-40B4-BE49-F238E27FC236}">
                  <a16:creationId xmlns:a16="http://schemas.microsoft.com/office/drawing/2014/main" id="{59581B89-817E-507F-1F0D-435D79982F1A}"/>
                </a:ext>
              </a:extLst>
            </p:cNvPr>
            <p:cNvCxnSpPr>
              <a:cxnSpLocks/>
            </p:cNvCxnSpPr>
            <p:nvPr/>
          </p:nvCxnSpPr>
          <p:spPr>
            <a:xfrm>
              <a:off x="640868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grpSp>
        <p:nvGrpSpPr>
          <p:cNvPr id="50" name="!!B4">
            <a:extLst>
              <a:ext uri="{FF2B5EF4-FFF2-40B4-BE49-F238E27FC236}">
                <a16:creationId xmlns:a16="http://schemas.microsoft.com/office/drawing/2014/main" id="{1B2D5D8C-24FD-C0C3-2A19-95C8F2873767}"/>
              </a:ext>
            </a:extLst>
          </p:cNvPr>
          <p:cNvGrpSpPr/>
          <p:nvPr/>
        </p:nvGrpSpPr>
        <p:grpSpPr>
          <a:xfrm>
            <a:off x="8957682" y="2461047"/>
            <a:ext cx="2631967" cy="3272239"/>
            <a:chOff x="8957682" y="2461047"/>
            <a:chExt cx="2631967" cy="3272239"/>
          </a:xfrm>
        </p:grpSpPr>
        <p:sp>
          <p:nvSpPr>
            <p:cNvPr id="51" name="Rectangle: Rounded Corners 5">
              <a:extLst>
                <a:ext uri="{FF2B5EF4-FFF2-40B4-BE49-F238E27FC236}">
                  <a16:creationId xmlns:a16="http://schemas.microsoft.com/office/drawing/2014/main" id="{EE1B7B0D-0517-EF78-F312-B6E5586EC7C2}"/>
                </a:ext>
              </a:extLst>
            </p:cNvPr>
            <p:cNvSpPr/>
            <p:nvPr/>
          </p:nvSpPr>
          <p:spPr bwMode="auto">
            <a:xfrm>
              <a:off x="895768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a:rPr>
                <a:t>Persistent Security </a:t>
              </a:r>
              <a:br>
                <a:rPr kumimoji="0" lang="en-US" sz="2000" b="0" i="0" u="none" strike="noStrike" kern="0" cap="none" spc="0" normalizeH="0" baseline="0" noProof="0">
                  <a:ln>
                    <a:noFill/>
                  </a:ln>
                  <a:solidFill>
                    <a:srgbClr val="FFFFFF"/>
                  </a:solidFill>
                  <a:effectLst/>
                  <a:uLnTx/>
                  <a:uFillTx/>
                  <a:latin typeface="Segoe UI Semibold"/>
                  <a:ea typeface="+mn-ea"/>
                  <a:cs typeface="Segoe UI"/>
                </a:rPr>
              </a:br>
              <a:r>
                <a:rPr kumimoji="0" lang="en-US" sz="2000" b="0" i="0" u="none" strike="noStrike" kern="0" cap="none" spc="0" normalizeH="0" baseline="0" noProof="0">
                  <a:ln>
                    <a:noFill/>
                  </a:ln>
                  <a:solidFill>
                    <a:srgbClr val="FFFFFF"/>
                  </a:solidFill>
                  <a:effectLst/>
                  <a:uLnTx/>
                  <a:uFillTx/>
                  <a:latin typeface="Segoe UI Semibold"/>
                  <a:ea typeface="+mn-ea"/>
                  <a:cs typeface="Segoe UI"/>
                </a:rPr>
                <a:t>and Governance</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End-to-End Visibility</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Always Governed</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Secure by Default</a:t>
              </a:r>
            </a:p>
          </p:txBody>
        </p:sp>
        <p:cxnSp>
          <p:nvCxnSpPr>
            <p:cNvPr id="52" name="Straight Connector 51">
              <a:extLst>
                <a:ext uri="{FF2B5EF4-FFF2-40B4-BE49-F238E27FC236}">
                  <a16:creationId xmlns:a16="http://schemas.microsoft.com/office/drawing/2014/main" id="{BE1080A1-B916-5D5C-3755-276609DB6957}"/>
                </a:ext>
              </a:extLst>
            </p:cNvPr>
            <p:cNvCxnSpPr>
              <a:cxnSpLocks/>
            </p:cNvCxnSpPr>
            <p:nvPr/>
          </p:nvCxnSpPr>
          <p:spPr>
            <a:xfrm>
              <a:off x="919760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53" name="Straight Connector 52">
              <a:extLst>
                <a:ext uri="{FF2B5EF4-FFF2-40B4-BE49-F238E27FC236}">
                  <a16:creationId xmlns:a16="http://schemas.microsoft.com/office/drawing/2014/main" id="{3B2CCF4A-64E2-D9E6-8A7B-C6AEFDC22F0C}"/>
                </a:ext>
              </a:extLst>
            </p:cNvPr>
            <p:cNvCxnSpPr>
              <a:cxnSpLocks/>
            </p:cNvCxnSpPr>
            <p:nvPr/>
          </p:nvCxnSpPr>
          <p:spPr>
            <a:xfrm>
              <a:off x="919760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spTree>
    <p:extLst>
      <p:ext uri="{BB962C8B-B14F-4D97-AF65-F5344CB8AC3E}">
        <p14:creationId xmlns:p14="http://schemas.microsoft.com/office/powerpoint/2010/main" val="1459153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42" presetClass="path" presetSubtype="0" decel="100000" fill="hold" nodeType="withEffect">
                                  <p:stCondLst>
                                    <p:cond delay="100"/>
                                  </p:stCondLst>
                                  <p:childTnLst>
                                    <p:animMotion origin="layout" path="M -3.95833E-6 4.07407E-6 L -3.95833E-6 0.03472 " pathEditMode="relative" rAng="0" ptsTypes="AA">
                                      <p:cBhvr>
                                        <p:cTn id="9" dur="750" spd="-100000" fill="hold"/>
                                        <p:tgtEl>
                                          <p:spTgt spid="37"/>
                                        </p:tgtEl>
                                        <p:attrNameLst>
                                          <p:attrName>ppt_x</p:attrName>
                                          <p:attrName>ppt_y</p:attrName>
                                        </p:attrNameLst>
                                      </p:cBhvr>
                                      <p:rCtr x="0" y="1736"/>
                                    </p:animMotion>
                                  </p:childTnLst>
                                </p:cTn>
                              </p:par>
                              <p:par>
                                <p:cTn id="10" presetID="10" presetClass="entr" presetSubtype="0" fill="hold" nodeType="withEffect">
                                  <p:stCondLst>
                                    <p:cond delay="2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42" presetClass="path" presetSubtype="0" decel="100000" fill="hold" nodeType="withEffect">
                                  <p:stCondLst>
                                    <p:cond delay="200"/>
                                  </p:stCondLst>
                                  <p:childTnLst>
                                    <p:animMotion origin="layout" path="M -3.95833E-6 4.07407E-6 L -3.95833E-6 0.03472 " pathEditMode="relative" rAng="0" ptsTypes="AA">
                                      <p:cBhvr>
                                        <p:cTn id="14" dur="750" spd="-100000" fill="hold"/>
                                        <p:tgtEl>
                                          <p:spTgt spid="42"/>
                                        </p:tgtEl>
                                        <p:attrNameLst>
                                          <p:attrName>ppt_x</p:attrName>
                                          <p:attrName>ppt_y</p:attrName>
                                        </p:attrNameLst>
                                      </p:cBhvr>
                                      <p:rCtr x="0" y="1736"/>
                                    </p:animMotion>
                                  </p:childTnLst>
                                </p:cTn>
                              </p:par>
                              <p:par>
                                <p:cTn id="15" presetID="10" presetClass="entr" presetSubtype="0" fill="hold" nodeType="withEffect">
                                  <p:stCondLst>
                                    <p:cond delay="30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par>
                                <p:cTn id="18" presetID="42" presetClass="path" presetSubtype="0" decel="100000" fill="hold" nodeType="withEffect">
                                  <p:stCondLst>
                                    <p:cond delay="300"/>
                                  </p:stCondLst>
                                  <p:childTnLst>
                                    <p:animMotion origin="layout" path="M -3.95833E-6 4.07407E-6 L -3.95833E-6 0.03472 " pathEditMode="relative" rAng="0" ptsTypes="AA">
                                      <p:cBhvr>
                                        <p:cTn id="19" dur="750" spd="-100000" fill="hold"/>
                                        <p:tgtEl>
                                          <p:spTgt spid="46"/>
                                        </p:tgtEl>
                                        <p:attrNameLst>
                                          <p:attrName>ppt_x</p:attrName>
                                          <p:attrName>ppt_y</p:attrName>
                                        </p:attrNameLst>
                                      </p:cBhvr>
                                      <p:rCtr x="0" y="1736"/>
                                    </p:animMotion>
                                  </p:childTnLst>
                                </p:cTn>
                              </p:par>
                              <p:par>
                                <p:cTn id="20" presetID="10" presetClass="entr" presetSubtype="0" fill="hold" nodeType="withEffect">
                                  <p:stCondLst>
                                    <p:cond delay="40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42" presetClass="path" presetSubtype="0" decel="100000" fill="hold" nodeType="withEffect">
                                  <p:stCondLst>
                                    <p:cond delay="400"/>
                                  </p:stCondLst>
                                  <p:childTnLst>
                                    <p:animMotion origin="layout" path="M -3.95833E-6 4.07407E-6 L -3.95833E-6 0.03472 " pathEditMode="relative" rAng="0" ptsTypes="AA">
                                      <p:cBhvr>
                                        <p:cTn id="24" dur="750" spd="-100000" fill="hold"/>
                                        <p:tgtEl>
                                          <p:spTgt spid="5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3">
            <a:extLst>
              <a:ext uri="{FF2B5EF4-FFF2-40B4-BE49-F238E27FC236}">
                <a16:creationId xmlns:a16="http://schemas.microsoft.com/office/drawing/2014/main" id="{9272018D-F19D-C764-6F60-76681D26ECAD}"/>
              </a:ext>
            </a:extLst>
          </p:cNvPr>
          <p:cNvSpPr txBox="1">
            <a:spLocks/>
          </p:cNvSpPr>
          <p:nvPr/>
        </p:nvSpPr>
        <p:spPr>
          <a:xfrm>
            <a:off x="582614" y="62049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OneLake for all Data</a:t>
            </a:r>
          </a:p>
        </p:txBody>
      </p:sp>
      <p:sp>
        <p:nvSpPr>
          <p:cNvPr id="3" name="Text Placeholder 21">
            <a:extLst>
              <a:ext uri="{FF2B5EF4-FFF2-40B4-BE49-F238E27FC236}">
                <a16:creationId xmlns:a16="http://schemas.microsoft.com/office/drawing/2014/main" id="{74BA98B3-098E-5E79-B2F7-69FE59E1ABCB}"/>
              </a:ext>
            </a:extLst>
          </p:cNvPr>
          <p:cNvSpPr txBox="1">
            <a:spLocks/>
          </p:cNvSpPr>
          <p:nvPr/>
        </p:nvSpPr>
        <p:spPr>
          <a:xfrm>
            <a:off x="582614" y="1209211"/>
            <a:ext cx="11026772" cy="30777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“The OneDrive for Data”</a:t>
            </a:r>
          </a:p>
        </p:txBody>
      </p:sp>
      <p:sp>
        <p:nvSpPr>
          <p:cNvPr id="4" name="Rounded Rectangle 48">
            <a:extLst>
              <a:ext uri="{FF2B5EF4-FFF2-40B4-BE49-F238E27FC236}">
                <a16:creationId xmlns:a16="http://schemas.microsoft.com/office/drawing/2014/main" id="{084F560E-34E2-C39E-ECB4-AAD24CEC20E7}"/>
              </a:ext>
            </a:extLst>
          </p:cNvPr>
          <p:cNvSpPr/>
          <p:nvPr/>
        </p:nvSpPr>
        <p:spPr bwMode="auto">
          <a:xfrm>
            <a:off x="582614" y="1881607"/>
            <a:ext cx="6702754" cy="4184564"/>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5" name="Rounded Rectangle 45">
            <a:extLst>
              <a:ext uri="{FF2B5EF4-FFF2-40B4-BE49-F238E27FC236}">
                <a16:creationId xmlns:a16="http://schemas.microsoft.com/office/drawing/2014/main" id="{E5D106FF-3708-B89A-7598-1807EBAAC8E2}"/>
              </a:ext>
            </a:extLst>
          </p:cNvPr>
          <p:cNvSpPr/>
          <p:nvPr/>
        </p:nvSpPr>
        <p:spPr>
          <a:xfrm>
            <a:off x="780442" y="2572340"/>
            <a:ext cx="6307098" cy="3219083"/>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6" name="TextBox 5">
            <a:extLst>
              <a:ext uri="{FF2B5EF4-FFF2-40B4-BE49-F238E27FC236}">
                <a16:creationId xmlns:a16="http://schemas.microsoft.com/office/drawing/2014/main" id="{DF5090D8-464D-CBFE-0F78-634D4F87BBE0}"/>
              </a:ext>
            </a:extLst>
          </p:cNvPr>
          <p:cNvSpPr txBox="1"/>
          <p:nvPr/>
        </p:nvSpPr>
        <p:spPr>
          <a:xfrm>
            <a:off x="1776380" y="5284259"/>
            <a:ext cx="4315223" cy="307777"/>
          </a:xfrm>
          <a:prstGeom prst="rect">
            <a:avLst/>
          </a:prstGeom>
          <a:noFill/>
        </p:spPr>
        <p:txBody>
          <a:bodyPr wrap="square" lIns="0" tIns="0" rIns="0" bIns="0" rtlCol="0">
            <a:spAutoFit/>
          </a:bodyPr>
          <a:lstStyle/>
          <a:p>
            <a:pPr algn="ctr">
              <a:defRPr/>
            </a:pPr>
            <a:r>
              <a:rPr lang="en-US" sz="2000">
                <a:solidFill>
                  <a:srgbClr val="FFFFFF"/>
                </a:solidFill>
                <a:latin typeface="Segoe UI Semibold"/>
                <a:cs typeface="Segoe UI" panose="020B0502040204020203" pitchFamily="34" charset="0"/>
              </a:rPr>
              <a:t>Intelligent data fabric</a:t>
            </a:r>
          </a:p>
        </p:txBody>
      </p:sp>
      <p:sp>
        <p:nvSpPr>
          <p:cNvPr id="7" name="Rounded Rectangle 45">
            <a:extLst>
              <a:ext uri="{FF2B5EF4-FFF2-40B4-BE49-F238E27FC236}">
                <a16:creationId xmlns:a16="http://schemas.microsoft.com/office/drawing/2014/main" id="{0C4E7E7B-EEA0-61EE-106D-D45ABF648772}"/>
              </a:ext>
            </a:extLst>
          </p:cNvPr>
          <p:cNvSpPr/>
          <p:nvPr/>
        </p:nvSpPr>
        <p:spPr>
          <a:xfrm>
            <a:off x="998538" y="3679056"/>
            <a:ext cx="5870907" cy="1475786"/>
          </a:xfrm>
          <a:prstGeom prst="roundRect">
            <a:avLst>
              <a:gd name="adj" fmla="val 2747"/>
            </a:avLst>
          </a:prstGeom>
          <a:gradFill flip="none" rotWithShape="1">
            <a:gsLst>
              <a:gs pos="100000">
                <a:srgbClr val="4FD4FF"/>
              </a:gs>
              <a:gs pos="0">
                <a:srgbClr val="0078D4"/>
              </a:gs>
              <a:gs pos="60000">
                <a:srgbClr val="0078D4">
                  <a:lumMod val="60000"/>
                  <a:lumOff val="40000"/>
                </a:srgbClr>
              </a:gs>
            </a:gsLst>
            <a:lin ang="2700000" scaled="1"/>
            <a:tileRect/>
          </a:gra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OneLake Storage</a:t>
            </a:r>
          </a:p>
        </p:txBody>
      </p:sp>
      <p:cxnSp>
        <p:nvCxnSpPr>
          <p:cNvPr id="8" name="Straight Connector 7">
            <a:extLst>
              <a:ext uri="{FF2B5EF4-FFF2-40B4-BE49-F238E27FC236}">
                <a16:creationId xmlns:a16="http://schemas.microsoft.com/office/drawing/2014/main" id="{334FB0B6-4086-B1AA-0CEE-AEEF0DB0631C}"/>
              </a:ext>
            </a:extLst>
          </p:cNvPr>
          <p:cNvCxnSpPr>
            <a:cxnSpLocks/>
          </p:cNvCxnSpPr>
          <p:nvPr/>
        </p:nvCxnSpPr>
        <p:spPr>
          <a:xfrm>
            <a:off x="1360561" y="2988323"/>
            <a:ext cx="0" cy="695666"/>
          </a:xfrm>
          <a:prstGeom prst="line">
            <a:avLst/>
          </a:prstGeom>
          <a:noFill/>
          <a:ln w="6350" cap="flat" cmpd="sng" algn="ctr">
            <a:solidFill>
              <a:srgbClr val="FFFFFF"/>
            </a:solidFill>
            <a:prstDash val="solid"/>
            <a:headEnd type="none" w="med" len="med"/>
            <a:tailEnd type="triangle" w="med" len="med"/>
          </a:ln>
          <a:effectLst/>
        </p:spPr>
      </p:cxnSp>
      <p:grpSp>
        <p:nvGrpSpPr>
          <p:cNvPr id="9" name="Group 8">
            <a:extLst>
              <a:ext uri="{FF2B5EF4-FFF2-40B4-BE49-F238E27FC236}">
                <a16:creationId xmlns:a16="http://schemas.microsoft.com/office/drawing/2014/main" id="{3C40A132-6445-0680-4004-0010F6426425}"/>
              </a:ext>
            </a:extLst>
          </p:cNvPr>
          <p:cNvGrpSpPr/>
          <p:nvPr/>
        </p:nvGrpSpPr>
        <p:grpSpPr>
          <a:xfrm>
            <a:off x="7446599" y="2332414"/>
            <a:ext cx="4270586" cy="3129062"/>
            <a:chOff x="7446599" y="2332414"/>
            <a:chExt cx="4270586" cy="3129062"/>
          </a:xfrm>
        </p:grpSpPr>
        <p:sp>
          <p:nvSpPr>
            <p:cNvPr id="10" name="TextBox 9">
              <a:extLst>
                <a:ext uri="{FF2B5EF4-FFF2-40B4-BE49-F238E27FC236}">
                  <a16:creationId xmlns:a16="http://schemas.microsoft.com/office/drawing/2014/main" id="{D8E7E70C-C1EA-75C8-E4BD-52704BC254FE}"/>
                </a:ext>
              </a:extLst>
            </p:cNvPr>
            <p:cNvSpPr txBox="1"/>
            <p:nvPr/>
          </p:nvSpPr>
          <p:spPr>
            <a:xfrm>
              <a:off x="7446599" y="2332414"/>
              <a:ext cx="4270586" cy="3129062"/>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A single SaaS lake for the whole organization</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Provisioned automatically with the tenant</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All workloads automatically store their data in the </a:t>
              </a:r>
              <a:r>
                <a:rPr kumimoji="0" lang="en-US" sz="1600" b="0" i="0" u="none" strike="noStrike" kern="0" cap="none" spc="0" normalizeH="0" baseline="0" noProof="0" dirty="0" err="1">
                  <a:ln>
                    <a:noFill/>
                  </a:ln>
                  <a:solidFill>
                    <a:srgbClr val="000000"/>
                  </a:solidFill>
                  <a:effectLst/>
                  <a:uLnTx/>
                  <a:uFillTx/>
                  <a:latin typeface="Segoe UI" panose="020B0502040204020203" pitchFamily="34" charset="0"/>
                  <a:cs typeface="Segoe UI" panose="020B0502040204020203" pitchFamily="34" charset="0"/>
                </a:rPr>
                <a:t>OneLake</a:t>
              </a: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 workspace folders</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All the data is organized in an intuitive hierarchical namespace</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The data in </a:t>
              </a:r>
              <a:r>
                <a:rPr kumimoji="0" lang="en-US" sz="1600" b="0" i="0" u="none" strike="noStrike" kern="0" cap="none" spc="0" normalizeH="0" baseline="0" noProof="0" dirty="0" err="1">
                  <a:ln>
                    <a:noFill/>
                  </a:ln>
                  <a:solidFill>
                    <a:srgbClr val="000000"/>
                  </a:solidFill>
                  <a:effectLst/>
                  <a:uLnTx/>
                  <a:uFillTx/>
                  <a:latin typeface="Segoe UI" panose="020B0502040204020203" pitchFamily="34" charset="0"/>
                  <a:cs typeface="Segoe UI" panose="020B0502040204020203" pitchFamily="34" charset="0"/>
                </a:rPr>
                <a:t>OneLake</a:t>
              </a: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 is automatically indexed for discovery, MIP labels, lineage, PII scans, sharing, governance and compliance</a:t>
              </a:r>
            </a:p>
          </p:txBody>
        </p:sp>
        <p:cxnSp>
          <p:nvCxnSpPr>
            <p:cNvPr id="11" name="Straight Connector 10">
              <a:extLst>
                <a:ext uri="{FF2B5EF4-FFF2-40B4-BE49-F238E27FC236}">
                  <a16:creationId xmlns:a16="http://schemas.microsoft.com/office/drawing/2014/main" id="{C1CF4122-8A07-F553-0BE9-C4D7FC13E548}"/>
                </a:ext>
              </a:extLst>
            </p:cNvPr>
            <p:cNvCxnSpPr>
              <a:cxnSpLocks/>
            </p:cNvCxnSpPr>
            <p:nvPr/>
          </p:nvCxnSpPr>
          <p:spPr>
            <a:xfrm>
              <a:off x="7492808" y="2764511"/>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2" name="Straight Connector 11">
              <a:extLst>
                <a:ext uri="{FF2B5EF4-FFF2-40B4-BE49-F238E27FC236}">
                  <a16:creationId xmlns:a16="http://schemas.microsoft.com/office/drawing/2014/main" id="{EDECAF5C-1157-C9A3-E9ED-EF5FEA04FBD4}"/>
                </a:ext>
              </a:extLst>
            </p:cNvPr>
            <p:cNvCxnSpPr>
              <a:cxnSpLocks/>
            </p:cNvCxnSpPr>
            <p:nvPr/>
          </p:nvCxnSpPr>
          <p:spPr>
            <a:xfrm>
              <a:off x="7492808" y="3184920"/>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3" name="Straight Connector 12">
              <a:extLst>
                <a:ext uri="{FF2B5EF4-FFF2-40B4-BE49-F238E27FC236}">
                  <a16:creationId xmlns:a16="http://schemas.microsoft.com/office/drawing/2014/main" id="{69F68101-CC27-567A-70C1-06B63EB4A32A}"/>
                </a:ext>
              </a:extLst>
            </p:cNvPr>
            <p:cNvCxnSpPr>
              <a:cxnSpLocks/>
            </p:cNvCxnSpPr>
            <p:nvPr/>
          </p:nvCxnSpPr>
          <p:spPr>
            <a:xfrm>
              <a:off x="7492808" y="4545941"/>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4" name="Straight Connector 13">
              <a:extLst>
                <a:ext uri="{FF2B5EF4-FFF2-40B4-BE49-F238E27FC236}">
                  <a16:creationId xmlns:a16="http://schemas.microsoft.com/office/drawing/2014/main" id="{9D19A299-9D4A-B720-B99F-A143A8015CF7}"/>
                </a:ext>
              </a:extLst>
            </p:cNvPr>
            <p:cNvCxnSpPr>
              <a:cxnSpLocks/>
            </p:cNvCxnSpPr>
            <p:nvPr/>
          </p:nvCxnSpPr>
          <p:spPr>
            <a:xfrm>
              <a:off x="7492808" y="3882857"/>
              <a:ext cx="4116577" cy="0"/>
            </a:xfrm>
            <a:prstGeom prst="line">
              <a:avLst/>
            </a:prstGeom>
            <a:noFill/>
            <a:ln w="9525" cap="flat" cmpd="sng" algn="ctr">
              <a:solidFill>
                <a:srgbClr val="FFFFFF">
                  <a:lumMod val="85000"/>
                </a:srgbClr>
              </a:solidFill>
              <a:prstDash val="solid"/>
              <a:headEnd type="none" w="lg" len="med"/>
              <a:tailEnd type="none" w="lg" len="med"/>
            </a:ln>
            <a:effectLst/>
          </p:spPr>
        </p:cxnSp>
      </p:grpSp>
      <p:cxnSp>
        <p:nvCxnSpPr>
          <p:cNvPr id="15" name="Straight Connector 14">
            <a:extLst>
              <a:ext uri="{FF2B5EF4-FFF2-40B4-BE49-F238E27FC236}">
                <a16:creationId xmlns:a16="http://schemas.microsoft.com/office/drawing/2014/main" id="{567BD810-F9FA-1326-EAF0-A2C6BFEEB6A5}"/>
              </a:ext>
            </a:extLst>
          </p:cNvPr>
          <p:cNvCxnSpPr>
            <a:cxnSpLocks/>
          </p:cNvCxnSpPr>
          <p:nvPr/>
        </p:nvCxnSpPr>
        <p:spPr>
          <a:xfrm>
            <a:off x="2389933"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16" name="Straight Connector 15">
            <a:extLst>
              <a:ext uri="{FF2B5EF4-FFF2-40B4-BE49-F238E27FC236}">
                <a16:creationId xmlns:a16="http://schemas.microsoft.com/office/drawing/2014/main" id="{7970A643-834D-1783-B695-E76D84A591FB}"/>
              </a:ext>
            </a:extLst>
          </p:cNvPr>
          <p:cNvCxnSpPr>
            <a:cxnSpLocks/>
          </p:cNvCxnSpPr>
          <p:nvPr/>
        </p:nvCxnSpPr>
        <p:spPr>
          <a:xfrm>
            <a:off x="3419305"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17" name="Straight Connector 16">
            <a:extLst>
              <a:ext uri="{FF2B5EF4-FFF2-40B4-BE49-F238E27FC236}">
                <a16:creationId xmlns:a16="http://schemas.microsoft.com/office/drawing/2014/main" id="{41262CE9-B3B0-E542-DCD2-6EBB3B3EB904}"/>
              </a:ext>
            </a:extLst>
          </p:cNvPr>
          <p:cNvCxnSpPr>
            <a:cxnSpLocks/>
          </p:cNvCxnSpPr>
          <p:nvPr/>
        </p:nvCxnSpPr>
        <p:spPr>
          <a:xfrm>
            <a:off x="4448677"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18" name="Straight Connector 17">
            <a:extLst>
              <a:ext uri="{FF2B5EF4-FFF2-40B4-BE49-F238E27FC236}">
                <a16:creationId xmlns:a16="http://schemas.microsoft.com/office/drawing/2014/main" id="{77CDB872-62D1-1EE3-E809-5B60EE1E31D8}"/>
              </a:ext>
            </a:extLst>
          </p:cNvPr>
          <p:cNvCxnSpPr>
            <a:cxnSpLocks/>
          </p:cNvCxnSpPr>
          <p:nvPr/>
        </p:nvCxnSpPr>
        <p:spPr>
          <a:xfrm>
            <a:off x="5478048"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19" name="Straight Connector 18">
            <a:extLst>
              <a:ext uri="{FF2B5EF4-FFF2-40B4-BE49-F238E27FC236}">
                <a16:creationId xmlns:a16="http://schemas.microsoft.com/office/drawing/2014/main" id="{75AA5C4B-2B1F-77D9-58E4-0AE62661920F}"/>
              </a:ext>
            </a:extLst>
          </p:cNvPr>
          <p:cNvCxnSpPr>
            <a:cxnSpLocks/>
          </p:cNvCxnSpPr>
          <p:nvPr/>
        </p:nvCxnSpPr>
        <p:spPr>
          <a:xfrm>
            <a:off x="6507420" y="2988323"/>
            <a:ext cx="0" cy="695666"/>
          </a:xfrm>
          <a:prstGeom prst="line">
            <a:avLst/>
          </a:prstGeom>
          <a:noFill/>
          <a:ln w="6350" cap="flat" cmpd="sng" algn="ctr">
            <a:solidFill>
              <a:srgbClr val="FFFFFF"/>
            </a:solidFill>
            <a:prstDash val="solid"/>
            <a:headEnd type="none" w="med" len="med"/>
            <a:tailEnd type="triangle" w="med" len="med"/>
          </a:ln>
          <a:effectLst/>
        </p:spPr>
      </p:cxnSp>
      <p:sp>
        <p:nvSpPr>
          <p:cNvPr id="20" name="Rounded Rectangle 17">
            <a:extLst>
              <a:ext uri="{FF2B5EF4-FFF2-40B4-BE49-F238E27FC236}">
                <a16:creationId xmlns:a16="http://schemas.microsoft.com/office/drawing/2014/main" id="{559E94E1-D4A2-F558-DBEF-286C9243E097}"/>
              </a:ext>
            </a:extLst>
          </p:cNvPr>
          <p:cNvSpPr/>
          <p:nvPr/>
        </p:nvSpPr>
        <p:spPr>
          <a:xfrm>
            <a:off x="1917996"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Engineering</a:t>
            </a:r>
          </a:p>
        </p:txBody>
      </p:sp>
      <p:sp>
        <p:nvSpPr>
          <p:cNvPr id="21" name="Rounded Rectangle 22">
            <a:extLst>
              <a:ext uri="{FF2B5EF4-FFF2-40B4-BE49-F238E27FC236}">
                <a16:creationId xmlns:a16="http://schemas.microsoft.com/office/drawing/2014/main" id="{B2C1010D-09AD-F114-42D9-B36376E0AADF}"/>
              </a:ext>
            </a:extLst>
          </p:cNvPr>
          <p:cNvSpPr/>
          <p:nvPr/>
        </p:nvSpPr>
        <p:spPr>
          <a:xfrm>
            <a:off x="6035730"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Business</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Intelligence</a:t>
            </a:r>
          </a:p>
        </p:txBody>
      </p:sp>
      <p:sp>
        <p:nvSpPr>
          <p:cNvPr id="22" name="Rounded Rectangle 13">
            <a:extLst>
              <a:ext uri="{FF2B5EF4-FFF2-40B4-BE49-F238E27FC236}">
                <a16:creationId xmlns:a16="http://schemas.microsoft.com/office/drawing/2014/main" id="{D812B4BA-060F-98DF-4AF6-7E88AC896501}"/>
              </a:ext>
            </a:extLst>
          </p:cNvPr>
          <p:cNvSpPr/>
          <p:nvPr/>
        </p:nvSpPr>
        <p:spPr>
          <a:xfrm>
            <a:off x="888624"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Warehousing</a:t>
            </a:r>
          </a:p>
        </p:txBody>
      </p:sp>
      <p:sp>
        <p:nvSpPr>
          <p:cNvPr id="23" name="Rounded Rectangle 15">
            <a:extLst>
              <a:ext uri="{FF2B5EF4-FFF2-40B4-BE49-F238E27FC236}">
                <a16:creationId xmlns:a16="http://schemas.microsoft.com/office/drawing/2014/main" id="{D946AD66-1879-FE10-B097-2FBADB49E8CB}"/>
              </a:ext>
            </a:extLst>
          </p:cNvPr>
          <p:cNvSpPr/>
          <p:nvPr/>
        </p:nvSpPr>
        <p:spPr>
          <a:xfrm>
            <a:off x="2947368"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Integration</a:t>
            </a:r>
          </a:p>
        </p:txBody>
      </p:sp>
      <p:sp>
        <p:nvSpPr>
          <p:cNvPr id="24" name="Rounded Rectangle 16">
            <a:extLst>
              <a:ext uri="{FF2B5EF4-FFF2-40B4-BE49-F238E27FC236}">
                <a16:creationId xmlns:a16="http://schemas.microsoft.com/office/drawing/2014/main" id="{7FD09240-8B7E-44ED-D2E2-CA76B3EE9710}"/>
              </a:ext>
            </a:extLst>
          </p:cNvPr>
          <p:cNvSpPr/>
          <p:nvPr/>
        </p:nvSpPr>
        <p:spPr>
          <a:xfrm>
            <a:off x="3976740"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Science</a:t>
            </a:r>
          </a:p>
        </p:txBody>
      </p:sp>
      <p:sp>
        <p:nvSpPr>
          <p:cNvPr id="25" name="Rounded Rectangle 20">
            <a:extLst>
              <a:ext uri="{FF2B5EF4-FFF2-40B4-BE49-F238E27FC236}">
                <a16:creationId xmlns:a16="http://schemas.microsoft.com/office/drawing/2014/main" id="{DB9F72B8-0938-661C-1E61-271680217633}"/>
              </a:ext>
            </a:extLst>
          </p:cNvPr>
          <p:cNvSpPr/>
          <p:nvPr/>
        </p:nvSpPr>
        <p:spPr>
          <a:xfrm>
            <a:off x="5006112"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Real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Time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Analytics</a:t>
            </a:r>
          </a:p>
        </p:txBody>
      </p:sp>
    </p:spTree>
    <p:extLst>
      <p:ext uri="{BB962C8B-B14F-4D97-AF65-F5344CB8AC3E}">
        <p14:creationId xmlns:p14="http://schemas.microsoft.com/office/powerpoint/2010/main" val="1344498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8A6F539-F7AF-AD81-0DA7-FA22D29515D6}"/>
              </a:ext>
            </a:extLst>
          </p:cNvPr>
          <p:cNvGrpSpPr/>
          <p:nvPr/>
        </p:nvGrpSpPr>
        <p:grpSpPr>
          <a:xfrm>
            <a:off x="7866967" y="1808217"/>
            <a:ext cx="3543005" cy="4414031"/>
            <a:chOff x="8440921" y="1593047"/>
            <a:chExt cx="3543005" cy="4414031"/>
          </a:xfrm>
        </p:grpSpPr>
        <p:sp>
          <p:nvSpPr>
            <p:cNvPr id="3" name="TextBox 2">
              <a:extLst>
                <a:ext uri="{FF2B5EF4-FFF2-40B4-BE49-F238E27FC236}">
                  <a16:creationId xmlns:a16="http://schemas.microsoft.com/office/drawing/2014/main" id="{2D02E175-8E2A-4D3F-CC85-94317B87AC07}"/>
                </a:ext>
              </a:extLst>
            </p:cNvPr>
            <p:cNvSpPr txBox="1"/>
            <p:nvPr/>
          </p:nvSpPr>
          <p:spPr>
            <a:xfrm>
              <a:off x="8735096" y="2064451"/>
              <a:ext cx="3248830" cy="3872855"/>
            </a:xfrm>
            <a:prstGeom prst="rect">
              <a:avLst/>
            </a:prstGeom>
            <a:noFill/>
          </p:spPr>
          <p:txBody>
            <a:bodyPr wrap="square" lIns="0" rtlCol="0">
              <a:spAutoFit/>
            </a:bodyPr>
            <a:lstStyle/>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Onboarding and trials</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Sign-on</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Navigation model</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UX model</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Workspace organization</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Collaboration experience</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Data Lake</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Storage format</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Data copy for all engines</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Security model</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CI/CD</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Monitoring hub</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Data Hub</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Governance &amp; compliance</a:t>
              </a:r>
            </a:p>
          </p:txBody>
        </p:sp>
        <p:sp>
          <p:nvSpPr>
            <p:cNvPr id="4" name="!!Line2">
              <a:extLst>
                <a:ext uri="{FF2B5EF4-FFF2-40B4-BE49-F238E27FC236}">
                  <a16:creationId xmlns:a16="http://schemas.microsoft.com/office/drawing/2014/main" id="{D7E8841A-EFFB-510E-DC57-CCB05923467A}"/>
                </a:ext>
              </a:extLst>
            </p:cNvPr>
            <p:cNvSpPr/>
            <p:nvPr/>
          </p:nvSpPr>
          <p:spPr bwMode="auto">
            <a:xfrm>
              <a:off x="8440921" y="1593047"/>
              <a:ext cx="959304" cy="4414031"/>
            </a:xfrm>
            <a:prstGeom prst="roundRect">
              <a:avLst>
                <a:gd name="adj" fmla="val 8336"/>
              </a:avLst>
            </a:prstGeom>
            <a:noFill/>
            <a:ln w="6350" cap="flat" cmpd="sng" algn="ctr">
              <a:gradFill flip="none" rotWithShape="1">
                <a:gsLst>
                  <a:gs pos="0">
                    <a:srgbClr val="0078D4"/>
                  </a:gs>
                  <a:gs pos="100000">
                    <a:srgbClr val="FFFFFF">
                      <a:alpha val="0"/>
                    </a:srgbClr>
                  </a:gs>
                  <a:gs pos="2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Box 4">
              <a:extLst>
                <a:ext uri="{FF2B5EF4-FFF2-40B4-BE49-F238E27FC236}">
                  <a16:creationId xmlns:a16="http://schemas.microsoft.com/office/drawing/2014/main" id="{1A321073-4C01-2D7E-71C7-5956C42BFAE8}"/>
                </a:ext>
              </a:extLst>
            </p:cNvPr>
            <p:cNvSpPr txBox="1"/>
            <p:nvPr/>
          </p:nvSpPr>
          <p:spPr>
            <a:xfrm>
              <a:off x="8735096" y="1698428"/>
              <a:ext cx="1048932" cy="307777"/>
            </a:xfrm>
            <a:prstGeom prst="rect">
              <a:avLst/>
            </a:prstGeom>
            <a:noFill/>
          </p:spPr>
          <p:txBody>
            <a:bodyPr wrap="none" lIns="36000" tIns="0" rIns="3600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78D4"/>
                  </a:solidFill>
                  <a:effectLst/>
                  <a:uLnTx/>
                  <a:uFillTx/>
                </a:rPr>
                <a:t>Single…</a:t>
              </a:r>
            </a:p>
          </p:txBody>
        </p:sp>
      </p:grpSp>
      <p:grpSp>
        <p:nvGrpSpPr>
          <p:cNvPr id="6" name="Group 5">
            <a:extLst>
              <a:ext uri="{FF2B5EF4-FFF2-40B4-BE49-F238E27FC236}">
                <a16:creationId xmlns:a16="http://schemas.microsoft.com/office/drawing/2014/main" id="{46712317-B02D-4C18-2DC8-5EA3043FF201}"/>
              </a:ext>
            </a:extLst>
          </p:cNvPr>
          <p:cNvGrpSpPr/>
          <p:nvPr/>
        </p:nvGrpSpPr>
        <p:grpSpPr>
          <a:xfrm>
            <a:off x="584200" y="1881188"/>
            <a:ext cx="6702754" cy="4184564"/>
            <a:chOff x="584200" y="1881188"/>
            <a:chExt cx="6702754" cy="4184564"/>
          </a:xfrm>
        </p:grpSpPr>
        <p:sp>
          <p:nvSpPr>
            <p:cNvPr id="7" name="Rounded Rectangle 25">
              <a:extLst>
                <a:ext uri="{FF2B5EF4-FFF2-40B4-BE49-F238E27FC236}">
                  <a16:creationId xmlns:a16="http://schemas.microsoft.com/office/drawing/2014/main" id="{1345DD83-5A65-0A84-4FCA-6DD6DF209A9A}"/>
                </a:ext>
              </a:extLst>
            </p:cNvPr>
            <p:cNvSpPr/>
            <p:nvPr/>
          </p:nvSpPr>
          <p:spPr bwMode="auto">
            <a:xfrm>
              <a:off x="584200" y="1881188"/>
              <a:ext cx="6702754" cy="4184564"/>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8" name="Rounded Rectangle 45">
              <a:extLst>
                <a:ext uri="{FF2B5EF4-FFF2-40B4-BE49-F238E27FC236}">
                  <a16:creationId xmlns:a16="http://schemas.microsoft.com/office/drawing/2014/main" id="{A4930414-9D61-5AED-CA47-C735B01CB1E8}"/>
                </a:ext>
              </a:extLst>
            </p:cNvPr>
            <p:cNvSpPr/>
            <p:nvPr/>
          </p:nvSpPr>
          <p:spPr>
            <a:xfrm>
              <a:off x="782028" y="2571921"/>
              <a:ext cx="6307098" cy="3219083"/>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9" name="TextBox 8">
              <a:extLst>
                <a:ext uri="{FF2B5EF4-FFF2-40B4-BE49-F238E27FC236}">
                  <a16:creationId xmlns:a16="http://schemas.microsoft.com/office/drawing/2014/main" id="{B3A96CD3-9015-F72A-B490-CBC62225798D}"/>
                </a:ext>
              </a:extLst>
            </p:cNvPr>
            <p:cNvSpPr txBox="1"/>
            <p:nvPr/>
          </p:nvSpPr>
          <p:spPr>
            <a:xfrm>
              <a:off x="1777965" y="5283840"/>
              <a:ext cx="4315223" cy="279797"/>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cs typeface="Segoe UI" panose="020B0502040204020203" pitchFamily="34" charset="0"/>
                </a:rPr>
                <a:t> The Intelligent Data Fabric</a:t>
              </a:r>
            </a:p>
          </p:txBody>
        </p:sp>
        <p:grpSp>
          <p:nvGrpSpPr>
            <p:cNvPr id="10" name="Group 9">
              <a:extLst>
                <a:ext uri="{FF2B5EF4-FFF2-40B4-BE49-F238E27FC236}">
                  <a16:creationId xmlns:a16="http://schemas.microsoft.com/office/drawing/2014/main" id="{B2280048-BDB4-4695-7CF7-1B41826E3054}"/>
                </a:ext>
              </a:extLst>
            </p:cNvPr>
            <p:cNvGrpSpPr/>
            <p:nvPr/>
          </p:nvGrpSpPr>
          <p:grpSpPr>
            <a:xfrm>
              <a:off x="1000123" y="3171889"/>
              <a:ext cx="5870907" cy="1943488"/>
              <a:chOff x="1051637" y="3142582"/>
              <a:chExt cx="6457997" cy="2137835"/>
            </a:xfrm>
            <a:gradFill flip="none" rotWithShape="1">
              <a:gsLst>
                <a:gs pos="100000">
                  <a:srgbClr val="4FD4FF"/>
                </a:gs>
                <a:gs pos="0">
                  <a:srgbClr val="0078D4"/>
                </a:gs>
                <a:gs pos="60000">
                  <a:srgbClr val="0078D4">
                    <a:lumMod val="60000"/>
                    <a:lumOff val="40000"/>
                  </a:srgbClr>
                </a:gs>
              </a:gsLst>
              <a:lin ang="2700000" scaled="1"/>
              <a:tileRect/>
            </a:gradFill>
          </p:grpSpPr>
          <p:sp>
            <p:nvSpPr>
              <p:cNvPr id="18" name="Rounded Rectangle 45">
                <a:extLst>
                  <a:ext uri="{FF2B5EF4-FFF2-40B4-BE49-F238E27FC236}">
                    <a16:creationId xmlns:a16="http://schemas.microsoft.com/office/drawing/2014/main" id="{C6D1C206-A55B-0912-8A2D-385FDE73718A}"/>
                  </a:ext>
                </a:extLst>
              </p:cNvPr>
              <p:cNvSpPr/>
              <p:nvPr/>
            </p:nvSpPr>
            <p:spPr>
              <a:xfrm>
                <a:off x="1051637" y="3142582"/>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AI Assisted</a:t>
                </a:r>
              </a:p>
            </p:txBody>
          </p:sp>
          <p:sp>
            <p:nvSpPr>
              <p:cNvPr id="19" name="Rounded Rectangle 45">
                <a:extLst>
                  <a:ext uri="{FF2B5EF4-FFF2-40B4-BE49-F238E27FC236}">
                    <a16:creationId xmlns:a16="http://schemas.microsoft.com/office/drawing/2014/main" id="{59FCEBD8-FA44-2B5F-35DC-43B53A196819}"/>
                  </a:ext>
                </a:extLst>
              </p:cNvPr>
              <p:cNvSpPr/>
              <p:nvPr/>
            </p:nvSpPr>
            <p:spPr>
              <a:xfrm>
                <a:off x="1051637" y="3582959"/>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Shared Workspaces</a:t>
                </a:r>
              </a:p>
            </p:txBody>
          </p:sp>
          <p:sp>
            <p:nvSpPr>
              <p:cNvPr id="20" name="Rounded Rectangle 45">
                <a:extLst>
                  <a:ext uri="{FF2B5EF4-FFF2-40B4-BE49-F238E27FC236}">
                    <a16:creationId xmlns:a16="http://schemas.microsoft.com/office/drawing/2014/main" id="{CA6500AF-8A40-9A64-D42E-A72247B1099D}"/>
                  </a:ext>
                </a:extLst>
              </p:cNvPr>
              <p:cNvSpPr/>
              <p:nvPr/>
            </p:nvSpPr>
            <p:spPr>
              <a:xfrm>
                <a:off x="1051637" y="4023336"/>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Universal Compute Capacities</a:t>
                </a:r>
              </a:p>
            </p:txBody>
          </p:sp>
          <p:sp>
            <p:nvSpPr>
              <p:cNvPr id="21" name="Rounded Rectangle 45">
                <a:extLst>
                  <a:ext uri="{FF2B5EF4-FFF2-40B4-BE49-F238E27FC236}">
                    <a16:creationId xmlns:a16="http://schemas.microsoft.com/office/drawing/2014/main" id="{EE353041-6FB2-6943-038A-8F6647A468CB}"/>
                  </a:ext>
                </a:extLst>
              </p:cNvPr>
              <p:cNvSpPr/>
              <p:nvPr/>
            </p:nvSpPr>
            <p:spPr>
              <a:xfrm>
                <a:off x="1051637" y="4463713"/>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OneSecurity</a:t>
                </a:r>
              </a:p>
            </p:txBody>
          </p:sp>
          <p:sp>
            <p:nvSpPr>
              <p:cNvPr id="22" name="Rounded Rectangle 45">
                <a:extLst>
                  <a:ext uri="{FF2B5EF4-FFF2-40B4-BE49-F238E27FC236}">
                    <a16:creationId xmlns:a16="http://schemas.microsoft.com/office/drawing/2014/main" id="{2F34880E-795B-09EE-77FC-8DFB9397179F}"/>
                  </a:ext>
                </a:extLst>
              </p:cNvPr>
              <p:cNvSpPr/>
              <p:nvPr/>
            </p:nvSpPr>
            <p:spPr>
              <a:xfrm>
                <a:off x="1051637" y="4904092"/>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err="1">
                    <a:ln>
                      <a:noFill/>
                    </a:ln>
                    <a:solidFill>
                      <a:srgbClr val="FFFFFF"/>
                    </a:solidFill>
                    <a:effectLst/>
                    <a:uLnTx/>
                    <a:uFillTx/>
                    <a:latin typeface="Segoe UI Semibold"/>
                    <a:ea typeface="+mn-ea"/>
                    <a:cs typeface="Segoe UI" pitchFamily="34" charset="0"/>
                  </a:rPr>
                  <a:t>OneLake</a:t>
                </a:r>
                <a:endPar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grpSp>
        <p:grpSp>
          <p:nvGrpSpPr>
            <p:cNvPr id="11" name="Group 10">
              <a:extLst>
                <a:ext uri="{FF2B5EF4-FFF2-40B4-BE49-F238E27FC236}">
                  <a16:creationId xmlns:a16="http://schemas.microsoft.com/office/drawing/2014/main" id="{82A99D6F-C894-7E00-D75E-8C408C02178F}"/>
                </a:ext>
              </a:extLst>
            </p:cNvPr>
            <p:cNvGrpSpPr/>
            <p:nvPr/>
          </p:nvGrpSpPr>
          <p:grpSpPr>
            <a:xfrm>
              <a:off x="888624" y="2155936"/>
              <a:ext cx="6093906" cy="831968"/>
              <a:chOff x="888624" y="2155936"/>
              <a:chExt cx="6093906" cy="831968"/>
            </a:xfrm>
          </p:grpSpPr>
          <p:sp>
            <p:nvSpPr>
              <p:cNvPr id="12" name="Rounded Rectangle 8">
                <a:extLst>
                  <a:ext uri="{FF2B5EF4-FFF2-40B4-BE49-F238E27FC236}">
                    <a16:creationId xmlns:a16="http://schemas.microsoft.com/office/drawing/2014/main" id="{61CDF7D5-3784-2667-51B3-44D13F07B994}"/>
                  </a:ext>
                </a:extLst>
              </p:cNvPr>
              <p:cNvSpPr/>
              <p:nvPr/>
            </p:nvSpPr>
            <p:spPr>
              <a:xfrm>
                <a:off x="888624"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Integration</a:t>
                </a:r>
              </a:p>
            </p:txBody>
          </p:sp>
          <p:sp>
            <p:nvSpPr>
              <p:cNvPr id="13" name="Rounded Rectangle 9">
                <a:extLst>
                  <a:ext uri="{FF2B5EF4-FFF2-40B4-BE49-F238E27FC236}">
                    <a16:creationId xmlns:a16="http://schemas.microsoft.com/office/drawing/2014/main" id="{19879058-B70B-8A85-F003-A76464DB6E64}"/>
                  </a:ext>
                </a:extLst>
              </p:cNvPr>
              <p:cNvSpPr/>
              <p:nvPr/>
            </p:nvSpPr>
            <p:spPr>
              <a:xfrm>
                <a:off x="1917996"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Engineering</a:t>
                </a:r>
              </a:p>
            </p:txBody>
          </p:sp>
          <p:sp>
            <p:nvSpPr>
              <p:cNvPr id="14" name="Rounded Rectangle 10">
                <a:extLst>
                  <a:ext uri="{FF2B5EF4-FFF2-40B4-BE49-F238E27FC236}">
                    <a16:creationId xmlns:a16="http://schemas.microsoft.com/office/drawing/2014/main" id="{1208E8EB-C906-6C14-264B-4E67A5E0828F}"/>
                  </a:ext>
                </a:extLst>
              </p:cNvPr>
              <p:cNvSpPr/>
              <p:nvPr/>
            </p:nvSpPr>
            <p:spPr>
              <a:xfrm>
                <a:off x="2947368"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Warehousing</a:t>
                </a:r>
              </a:p>
            </p:txBody>
          </p:sp>
          <p:sp>
            <p:nvSpPr>
              <p:cNvPr id="15" name="Rounded Rectangle 11">
                <a:extLst>
                  <a:ext uri="{FF2B5EF4-FFF2-40B4-BE49-F238E27FC236}">
                    <a16:creationId xmlns:a16="http://schemas.microsoft.com/office/drawing/2014/main" id="{C33FCDA4-95CD-C7A6-6E6B-81BBBBC57A6D}"/>
                  </a:ext>
                </a:extLst>
              </p:cNvPr>
              <p:cNvSpPr/>
              <p:nvPr/>
            </p:nvSpPr>
            <p:spPr>
              <a:xfrm>
                <a:off x="3976740"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Real-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Time</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Analytics</a:t>
                </a:r>
              </a:p>
            </p:txBody>
          </p:sp>
          <p:sp>
            <p:nvSpPr>
              <p:cNvPr id="16" name="Rounded Rectangle 12">
                <a:extLst>
                  <a:ext uri="{FF2B5EF4-FFF2-40B4-BE49-F238E27FC236}">
                    <a16:creationId xmlns:a16="http://schemas.microsoft.com/office/drawing/2014/main" id="{C0C1A5FB-1C71-0560-3029-FB40F74A46B6}"/>
                  </a:ext>
                </a:extLst>
              </p:cNvPr>
              <p:cNvSpPr/>
              <p:nvPr/>
            </p:nvSpPr>
            <p:spPr>
              <a:xfrm>
                <a:off x="5006112"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Science</a:t>
                </a:r>
              </a:p>
            </p:txBody>
          </p:sp>
          <p:sp>
            <p:nvSpPr>
              <p:cNvPr id="17" name="Rounded Rectangle 13">
                <a:extLst>
                  <a:ext uri="{FF2B5EF4-FFF2-40B4-BE49-F238E27FC236}">
                    <a16:creationId xmlns:a16="http://schemas.microsoft.com/office/drawing/2014/main" id="{F37E5473-483D-F94D-AC89-BEAEEF157C76}"/>
                  </a:ext>
                </a:extLst>
              </p:cNvPr>
              <p:cNvSpPr/>
              <p:nvPr/>
            </p:nvSpPr>
            <p:spPr>
              <a:xfrm>
                <a:off x="6035730" y="2155936"/>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Business</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Intelligence</a:t>
                </a:r>
              </a:p>
            </p:txBody>
          </p:sp>
        </p:grpSp>
      </p:grpSp>
      <p:sp>
        <p:nvSpPr>
          <p:cNvPr id="23" name="Title 6">
            <a:extLst>
              <a:ext uri="{FF2B5EF4-FFF2-40B4-BE49-F238E27FC236}">
                <a16:creationId xmlns:a16="http://schemas.microsoft.com/office/drawing/2014/main" id="{B147F8DE-56DB-1D21-D100-8EF7F916095A}"/>
              </a:ext>
            </a:extLst>
          </p:cNvPr>
          <p:cNvSpPr txBox="1">
            <a:spLocks/>
          </p:cNvSpPr>
          <p:nvPr/>
        </p:nvSpPr>
        <p:spPr>
          <a:xfrm>
            <a:off x="582614" y="110267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Microsoft Fabric</a:t>
            </a:r>
          </a:p>
        </p:txBody>
      </p:sp>
    </p:spTree>
    <p:extLst>
      <p:ext uri="{BB962C8B-B14F-4D97-AF65-F5344CB8AC3E}">
        <p14:creationId xmlns:p14="http://schemas.microsoft.com/office/powerpoint/2010/main" val="10812069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FB7E838-23F9-CC33-EFEA-B53A0F773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227137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B0C2F3-1456-E9EB-876E-0781DF3B9487}"/>
              </a:ext>
            </a:extLst>
          </p:cNvPr>
          <p:cNvPicPr>
            <a:picLocks noChangeAspect="1"/>
          </p:cNvPicPr>
          <p:nvPr/>
        </p:nvPicPr>
        <p:blipFill>
          <a:blip r:embed="rId3"/>
          <a:stretch>
            <a:fillRect/>
          </a:stretch>
        </p:blipFill>
        <p:spPr>
          <a:xfrm>
            <a:off x="1100735" y="466257"/>
            <a:ext cx="9990529" cy="5925486"/>
          </a:xfrm>
          <a:prstGeom prst="rect">
            <a:avLst/>
          </a:prstGeom>
        </p:spPr>
      </p:pic>
    </p:spTree>
    <p:extLst>
      <p:ext uri="{BB962C8B-B14F-4D97-AF65-F5344CB8AC3E}">
        <p14:creationId xmlns:p14="http://schemas.microsoft.com/office/powerpoint/2010/main" val="59602304"/>
      </p:ext>
    </p:extLst>
  </p:cSld>
  <p:clrMapOvr>
    <a:masterClrMapping/>
  </p:clrMapOvr>
  <p:transition>
    <p:fade/>
  </p:transition>
</p:sld>
</file>

<file path=ppt/theme/theme1.xml><?xml version="1.0" encoding="utf-8"?>
<a:theme xmlns:a="http://schemas.openxmlformats.org/drawingml/2006/main" name="PowerPlatform_Toolkit_Blue">
  <a:themeElements>
    <a:clrScheme name="Red">
      <a:dk1>
        <a:srgbClr val="2A446F"/>
      </a:dk1>
      <a:lt1>
        <a:srgbClr val="FFFFFF"/>
      </a:lt1>
      <a:dk2>
        <a:srgbClr val="0078D3"/>
      </a:dk2>
      <a:lt2>
        <a:srgbClr val="F3F3F5"/>
      </a:lt2>
      <a:accent1>
        <a:srgbClr val="0078D3"/>
      </a:accent1>
      <a:accent2>
        <a:srgbClr val="8DC8E8"/>
      </a:accent2>
      <a:accent3>
        <a:srgbClr val="B9DCD2"/>
      </a:accent3>
      <a:accent4>
        <a:srgbClr val="49C5B1"/>
      </a:accent4>
      <a:accent5>
        <a:srgbClr val="2A446F"/>
      </a:accent5>
      <a:accent6>
        <a:srgbClr val="737373"/>
      </a:accent6>
      <a:hlink>
        <a:srgbClr val="0078D3"/>
      </a:hlink>
      <a:folHlink>
        <a:srgbClr val="0078D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143352_PP_Template_220712" id="{A0991F1D-BF59-4253-AD5F-3B4EFF25A37B}" vid="{D47CB7DB-ECD2-4354-A1A1-2883037D99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Red">
    <a:dk1>
      <a:srgbClr val="2A446F"/>
    </a:dk1>
    <a:lt1>
      <a:srgbClr val="FFFFFF"/>
    </a:lt1>
    <a:dk2>
      <a:srgbClr val="0078D3"/>
    </a:dk2>
    <a:lt2>
      <a:srgbClr val="F3F3F5"/>
    </a:lt2>
    <a:accent1>
      <a:srgbClr val="0078D3"/>
    </a:accent1>
    <a:accent2>
      <a:srgbClr val="8DC8E8"/>
    </a:accent2>
    <a:accent3>
      <a:srgbClr val="B9DCD2"/>
    </a:accent3>
    <a:accent4>
      <a:srgbClr val="49C5B1"/>
    </a:accent4>
    <a:accent5>
      <a:srgbClr val="2A446F"/>
    </a:accent5>
    <a:accent6>
      <a:srgbClr val="737373"/>
    </a:accent6>
    <a:hlink>
      <a:srgbClr val="0078D3"/>
    </a:hlink>
    <a:folHlink>
      <a:srgbClr val="0078D3"/>
    </a:folHlink>
  </a:clrScheme>
</a:themeOverride>
</file>

<file path=docProps/app.xml><?xml version="1.0" encoding="utf-8"?>
<Properties xmlns="http://schemas.openxmlformats.org/officeDocument/2006/extended-properties" xmlns:vt="http://schemas.openxmlformats.org/officeDocument/2006/docPropsVTypes">
  <TotalTime>546</TotalTime>
  <Words>1931</Words>
  <Application>Microsoft Office PowerPoint</Application>
  <PresentationFormat>Widescreen</PresentationFormat>
  <Paragraphs>303</Paragraphs>
  <Slides>21</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Segoe UI</vt:lpstr>
      <vt:lpstr>Segoe UI Light</vt:lpstr>
      <vt:lpstr>Segoe UI Semibold</vt:lpstr>
      <vt:lpstr>Wingdings</vt:lpstr>
      <vt:lpstr>PowerPlatform_Toolkit_Blue</vt:lpstr>
      <vt:lpstr>PowerPoint Presentation</vt:lpstr>
      <vt:lpstr>PowerPoint Presentation</vt:lpstr>
      <vt:lpstr>PowerPoint Presentation</vt:lpstr>
      <vt:lpstr>Why Fabric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Perov</dc:creator>
  <cp:lastModifiedBy>Peter Perov</cp:lastModifiedBy>
  <cp:revision>171</cp:revision>
  <dcterms:created xsi:type="dcterms:W3CDTF">2023-11-07T12:45:42Z</dcterms:created>
  <dcterms:modified xsi:type="dcterms:W3CDTF">2023-11-10T15:50:16Z</dcterms:modified>
</cp:coreProperties>
</file>